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7"/>
  </p:notesMasterIdLst>
  <p:handoutMasterIdLst>
    <p:handoutMasterId r:id="rId58"/>
  </p:handoutMasterIdLst>
  <p:sldIdLst>
    <p:sldId id="256" r:id="rId2"/>
    <p:sldId id="257" r:id="rId3"/>
    <p:sldId id="259" r:id="rId4"/>
    <p:sldId id="258" r:id="rId5"/>
    <p:sldId id="315" r:id="rId6"/>
    <p:sldId id="261" r:id="rId7"/>
    <p:sldId id="31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63" r:id="rId38"/>
    <p:sldId id="264" r:id="rId39"/>
    <p:sldId id="298" r:id="rId40"/>
    <p:sldId id="316" r:id="rId41"/>
    <p:sldId id="299" r:id="rId42"/>
    <p:sldId id="301" r:id="rId43"/>
    <p:sldId id="300" r:id="rId44"/>
    <p:sldId id="302" r:id="rId45"/>
    <p:sldId id="303" r:id="rId46"/>
    <p:sldId id="304" r:id="rId47"/>
    <p:sldId id="305" r:id="rId48"/>
    <p:sldId id="306" r:id="rId49"/>
    <p:sldId id="317" r:id="rId50"/>
    <p:sldId id="307" r:id="rId51"/>
    <p:sldId id="308" r:id="rId52"/>
    <p:sldId id="309" r:id="rId53"/>
    <p:sldId id="310" r:id="rId54"/>
    <p:sldId id="311" r:id="rId55"/>
    <p:sldId id="312"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0"/>
    <a:srgbClr val="1D4E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9" autoAdjust="0"/>
    <p:restoredTop sz="82318" autoAdjust="0"/>
  </p:normalViewPr>
  <p:slideViewPr>
    <p:cSldViewPr snapToGrid="0">
      <p:cViewPr varScale="1">
        <p:scale>
          <a:sx n="88" d="100"/>
          <a:sy n="88" d="100"/>
        </p:scale>
        <p:origin x="444"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2" d="100"/>
          <a:sy n="82"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'Ark1'!$G$2</c:f>
              <c:strCache>
                <c:ptCount val="1"/>
                <c:pt idx="0">
                  <c:v>%</c:v>
                </c:pt>
              </c:strCache>
            </c:strRef>
          </c:tx>
          <c:invertIfNegative val="0"/>
          <c:dLbls>
            <c:dLbl>
              <c:idx val="0"/>
              <c:tx>
                <c:rich>
                  <a:bodyPr/>
                  <a:lstStyle/>
                  <a:p>
                    <a:r>
                      <a:rPr lang="en-US" sz="1200" b="1">
                        <a:solidFill>
                          <a:schemeClr val="bg1"/>
                        </a:solidFill>
                      </a:rPr>
                      <a:t>100%</a:t>
                    </a:r>
                    <a:endParaRPr lang="en-US" b="1"/>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79-446F-8E54-BE4A19593E8D}"/>
                </c:ext>
              </c:extLst>
            </c:dLbl>
            <c:dLbl>
              <c:idx val="1"/>
              <c:tx>
                <c:rich>
                  <a:bodyPr/>
                  <a:lstStyle/>
                  <a:p>
                    <a:r>
                      <a:rPr lang="en-US" sz="1200" b="1">
                        <a:solidFill>
                          <a:schemeClr val="bg1"/>
                        </a:solidFill>
                      </a:rPr>
                      <a:t>90.3%</a:t>
                    </a:r>
                    <a:endParaRPr lang="en-US" b="1"/>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79-446F-8E54-BE4A19593E8D}"/>
                </c:ext>
              </c:extLst>
            </c:dLbl>
            <c:dLbl>
              <c:idx val="2"/>
              <c:tx>
                <c:rich>
                  <a:bodyPr/>
                  <a:lstStyle/>
                  <a:p>
                    <a:r>
                      <a:rPr lang="en-US" sz="1200" b="1">
                        <a:solidFill>
                          <a:schemeClr val="bg1"/>
                        </a:solidFill>
                      </a:rPr>
                      <a:t>82.0%</a:t>
                    </a:r>
                    <a:endParaRPr lang="en-US" b="1"/>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79-446F-8E54-BE4A19593E8D}"/>
                </c:ext>
              </c:extLst>
            </c:dLbl>
            <c:dLbl>
              <c:idx val="3"/>
              <c:tx>
                <c:rich>
                  <a:bodyPr/>
                  <a:lstStyle/>
                  <a:p>
                    <a:r>
                      <a:rPr lang="en-US" sz="1200" b="1">
                        <a:solidFill>
                          <a:schemeClr val="bg1"/>
                        </a:solidFill>
                      </a:rPr>
                      <a:t>72.4%</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79-446F-8E54-BE4A19593E8D}"/>
                </c:ext>
              </c:extLst>
            </c:dLbl>
            <c:dLbl>
              <c:idx val="4"/>
              <c:tx>
                <c:rich>
                  <a:bodyPr/>
                  <a:lstStyle/>
                  <a:p>
                    <a:r>
                      <a:rPr lang="en-US" sz="1200" b="1">
                        <a:solidFill>
                          <a:schemeClr val="bg1"/>
                        </a:solidFill>
                      </a:rPr>
                      <a:t>69.0%</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79-446F-8E54-BE4A19593E8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'Ark1'!$F$3:$F$7</c:f>
              <c:strCache>
                <c:ptCount val="5"/>
                <c:pt idx="0">
                  <c:v>Diagnosed with HIV</c:v>
                </c:pt>
                <c:pt idx="1">
                  <c:v>Linked to HIV Care</c:v>
                </c:pt>
                <c:pt idx="2">
                  <c:v>Retained in HIV Care</c:v>
                </c:pt>
                <c:pt idx="3">
                  <c:v>On ART</c:v>
                </c:pt>
                <c:pt idx="4">
                  <c:v>Suppressed VL (&lt;500 copies/mL)</c:v>
                </c:pt>
              </c:strCache>
            </c:strRef>
          </c:cat>
          <c:val>
            <c:numRef>
              <c:f>'Ark1'!$G$3:$G$7</c:f>
              <c:numCache>
                <c:formatCode>General</c:formatCode>
                <c:ptCount val="5"/>
                <c:pt idx="0">
                  <c:v>100</c:v>
                </c:pt>
                <c:pt idx="1">
                  <c:v>90.3</c:v>
                </c:pt>
                <c:pt idx="2">
                  <c:v>82</c:v>
                </c:pt>
                <c:pt idx="3">
                  <c:v>72.400000000000006</c:v>
                </c:pt>
                <c:pt idx="4">
                  <c:v>69</c:v>
                </c:pt>
              </c:numCache>
            </c:numRef>
          </c:val>
          <c:extLst>
            <c:ext xmlns:c16="http://schemas.microsoft.com/office/drawing/2014/chart" uri="{C3380CC4-5D6E-409C-BE32-E72D297353CC}">
              <c16:uniqueId val="{00000005-1879-446F-8E54-BE4A19593E8D}"/>
            </c:ext>
          </c:extLst>
        </c:ser>
        <c:dLbls>
          <c:dLblPos val="ctr"/>
          <c:showLegendKey val="0"/>
          <c:showVal val="1"/>
          <c:showCatName val="0"/>
          <c:showSerName val="0"/>
          <c:showPercent val="0"/>
          <c:showBubbleSize val="0"/>
        </c:dLbls>
        <c:gapWidth val="150"/>
        <c:axId val="157927680"/>
        <c:axId val="159134848"/>
      </c:barChart>
      <c:catAx>
        <c:axId val="157927680"/>
        <c:scaling>
          <c:orientation val="minMax"/>
        </c:scaling>
        <c:delete val="0"/>
        <c:axPos val="b"/>
        <c:numFmt formatCode="General" sourceLinked="0"/>
        <c:majorTickMark val="out"/>
        <c:minorTickMark val="none"/>
        <c:tickLblPos val="nextTo"/>
        <c:crossAx val="159134848"/>
        <c:crosses val="autoZero"/>
        <c:auto val="1"/>
        <c:lblAlgn val="ctr"/>
        <c:lblOffset val="100"/>
        <c:noMultiLvlLbl val="0"/>
      </c:catAx>
      <c:valAx>
        <c:axId val="159134848"/>
        <c:scaling>
          <c:orientation val="minMax"/>
          <c:max val="100"/>
        </c:scaling>
        <c:delete val="0"/>
        <c:axPos val="l"/>
        <c:majorGridlines/>
        <c:numFmt formatCode="General" sourceLinked="1"/>
        <c:majorTickMark val="out"/>
        <c:minorTickMark val="none"/>
        <c:tickLblPos val="nextTo"/>
        <c:crossAx val="157927680"/>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General population</c:v>
                </c:pt>
              </c:strCache>
            </c:strRef>
          </c:tx>
          <c:spPr>
            <a:ln>
              <a:solidFill>
                <a:srgbClr val="009640"/>
              </a:solidFill>
            </a:ln>
          </c:spPr>
          <c:marker>
            <c:spPr>
              <a:solidFill>
                <a:srgbClr val="009640"/>
              </a:solidFill>
              <a:ln>
                <a:solidFill>
                  <a:srgbClr val="009640"/>
                </a:solidFill>
              </a:ln>
            </c:spPr>
          </c:marker>
          <c:dLbls>
            <c:dLbl>
              <c:idx val="0"/>
              <c:layout>
                <c:manualLayout>
                  <c:x val="-2.1186670315764648E-3"/>
                  <c:y val="-3.9933378614497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E6-47D1-8841-17458AD20D22}"/>
                </c:ext>
              </c:extLst>
            </c:dLbl>
            <c:spPr>
              <a:noFill/>
              <a:ln>
                <a:noFill/>
              </a:ln>
              <a:effectLst/>
            </c:spPr>
            <c:txPr>
              <a:bodyPr/>
              <a:lstStyle/>
              <a:p>
                <a:pPr>
                  <a:defRPr sz="105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numCache>
            </c:numRef>
          </c:cat>
          <c:val>
            <c:numRef>
              <c:f>Sheet1!$B$2:$B$11</c:f>
              <c:numCache>
                <c:formatCode>#,##0</c:formatCode>
                <c:ptCount val="10"/>
                <c:pt idx="0">
                  <c:v>161000</c:v>
                </c:pt>
                <c:pt idx="1">
                  <c:v>57400</c:v>
                </c:pt>
                <c:pt idx="2">
                  <c:v>44400</c:v>
                </c:pt>
                <c:pt idx="3">
                  <c:v>41400</c:v>
                </c:pt>
                <c:pt idx="4">
                  <c:v>37300</c:v>
                </c:pt>
                <c:pt idx="5">
                  <c:v>35600</c:v>
                </c:pt>
                <c:pt idx="6">
                  <c:v>35100</c:v>
                </c:pt>
                <c:pt idx="8">
                  <c:v>28700</c:v>
                </c:pt>
              </c:numCache>
            </c:numRef>
          </c:val>
          <c:smooth val="0"/>
          <c:extLst>
            <c:ext xmlns:c16="http://schemas.microsoft.com/office/drawing/2014/chart" uri="{C3380CC4-5D6E-409C-BE32-E72D297353CC}">
              <c16:uniqueId val="{00000001-FCE6-47D1-8841-17458AD20D22}"/>
            </c:ext>
          </c:extLst>
        </c:ser>
        <c:ser>
          <c:idx val="1"/>
          <c:order val="1"/>
          <c:tx>
            <c:strRef>
              <c:f>Sheet1!$C$1</c:f>
              <c:strCache>
                <c:ptCount val="1"/>
                <c:pt idx="0">
                  <c:v>French Guyana</c:v>
                </c:pt>
              </c:strCache>
            </c:strRef>
          </c:tx>
          <c:spPr>
            <a:ln>
              <a:solidFill>
                <a:srgbClr val="1D4EA2"/>
              </a:solidFill>
            </a:ln>
          </c:spPr>
          <c:marker>
            <c:spPr>
              <a:solidFill>
                <a:srgbClr val="1D4EA2"/>
              </a:solidFill>
              <a:ln>
                <a:solidFill>
                  <a:srgbClr val="1D4EA2"/>
                </a:solidFill>
              </a:ln>
            </c:spPr>
          </c:marker>
          <c:dLbls>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numCache>
            </c:numRef>
          </c:cat>
          <c:val>
            <c:numRef>
              <c:f>Sheet1!$C$2:$C$11</c:f>
              <c:numCache>
                <c:formatCode>General</c:formatCode>
                <c:ptCount val="10"/>
                <c:pt idx="3" formatCode="#,##0">
                  <c:v>46200</c:v>
                </c:pt>
              </c:numCache>
            </c:numRef>
          </c:val>
          <c:smooth val="0"/>
          <c:extLst>
            <c:ext xmlns:c16="http://schemas.microsoft.com/office/drawing/2014/chart" uri="{C3380CC4-5D6E-409C-BE32-E72D297353CC}">
              <c16:uniqueId val="{00000002-FCE6-47D1-8841-17458AD20D22}"/>
            </c:ext>
          </c:extLst>
        </c:ser>
        <c:ser>
          <c:idx val="2"/>
          <c:order val="2"/>
          <c:tx>
            <c:strRef>
              <c:f>Sheet1!$D$1</c:f>
              <c:strCache>
                <c:ptCount val="1"/>
                <c:pt idx="0">
                  <c:v>IDU</c:v>
                </c:pt>
              </c:strCache>
            </c:strRef>
          </c:tx>
          <c:dLbls>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numCache>
            </c:numRef>
          </c:cat>
          <c:val>
            <c:numRef>
              <c:f>Sheet1!$D$2:$D$11</c:f>
              <c:numCache>
                <c:formatCode>General</c:formatCode>
                <c:ptCount val="10"/>
                <c:pt idx="9" formatCode="#,##0">
                  <c:v>30900</c:v>
                </c:pt>
              </c:numCache>
            </c:numRef>
          </c:val>
          <c:smooth val="0"/>
          <c:extLst>
            <c:ext xmlns:c16="http://schemas.microsoft.com/office/drawing/2014/chart" uri="{C3380CC4-5D6E-409C-BE32-E72D297353CC}">
              <c16:uniqueId val="{00000003-FCE6-47D1-8841-17458AD20D22}"/>
            </c:ext>
          </c:extLst>
        </c:ser>
        <c:ser>
          <c:idx val="3"/>
          <c:order val="3"/>
          <c:tx>
            <c:strRef>
              <c:f>Sheet1!$E$1</c:f>
              <c:strCache>
                <c:ptCount val="1"/>
                <c:pt idx="0">
                  <c:v>Heterosexuals</c:v>
                </c:pt>
              </c:strCache>
            </c:strRef>
          </c:tx>
          <c:spPr>
            <a:ln>
              <a:solidFill>
                <a:srgbClr val="ED2127"/>
              </a:solidFill>
            </a:ln>
          </c:spPr>
          <c:marker>
            <c:spPr>
              <a:ln>
                <a:solidFill>
                  <a:srgbClr val="ED2127"/>
                </a:solidFill>
              </a:ln>
            </c:spPr>
          </c:marker>
          <c:dLbls>
            <c:dLbl>
              <c:idx val="0"/>
              <c:layout>
                <c:manualLayout>
                  <c:x val="5.7355867414912382E-3"/>
                  <c:y val="-8.0167860136752395E-3"/>
                </c:manualLayout>
              </c:layout>
              <c:spPr/>
              <c:txPr>
                <a:bodyPr/>
                <a:lstStyle/>
                <a:p>
                  <a:pPr>
                    <a:defRPr sz="105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E6-47D1-8841-17458AD20D2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numCache>
            </c:numRef>
          </c:cat>
          <c:val>
            <c:numRef>
              <c:f>Sheet1!$E$2:$E$11</c:f>
              <c:numCache>
                <c:formatCode>General</c:formatCode>
                <c:ptCount val="10"/>
                <c:pt idx="0" formatCode="#,##0">
                  <c:v>145200</c:v>
                </c:pt>
              </c:numCache>
            </c:numRef>
          </c:val>
          <c:smooth val="0"/>
          <c:extLst>
            <c:ext xmlns:c16="http://schemas.microsoft.com/office/drawing/2014/chart" uri="{C3380CC4-5D6E-409C-BE32-E72D297353CC}">
              <c16:uniqueId val="{00000005-FCE6-47D1-8841-17458AD20D22}"/>
            </c:ext>
          </c:extLst>
        </c:ser>
        <c:ser>
          <c:idx val="4"/>
          <c:order val="4"/>
          <c:tx>
            <c:strRef>
              <c:f>Sheet1!$F$1</c:f>
              <c:strCache>
                <c:ptCount val="1"/>
                <c:pt idx="0">
                  <c:v>MSM</c:v>
                </c:pt>
              </c:strCache>
            </c:strRef>
          </c:tx>
          <c:dPt>
            <c:idx val="7"/>
            <c:bubble3D val="0"/>
            <c:spPr>
              <a:ln>
                <a:solidFill>
                  <a:srgbClr val="1D4EA2"/>
                </a:solidFill>
              </a:ln>
            </c:spPr>
            <c:extLst>
              <c:ext xmlns:c16="http://schemas.microsoft.com/office/drawing/2014/chart" uri="{C3380CC4-5D6E-409C-BE32-E72D297353CC}">
                <c16:uniqueId val="{00000007-FCE6-47D1-8841-17458AD20D22}"/>
              </c:ext>
            </c:extLst>
          </c:dPt>
          <c:dLbls>
            <c:dLbl>
              <c:idx val="7"/>
              <c:layout>
                <c:manualLayout>
                  <c:x val="-1.0037276797609766E-2"/>
                  <c:y val="-5.6117502095726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E6-47D1-8841-17458AD20D22}"/>
                </c:ext>
              </c:extLst>
            </c:dLbl>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numCache>
            </c:numRef>
          </c:cat>
          <c:val>
            <c:numRef>
              <c:f>Sheet1!$F$2:$F$11</c:f>
              <c:numCache>
                <c:formatCode>General</c:formatCode>
                <c:ptCount val="10"/>
                <c:pt idx="7" formatCode="#,##0">
                  <c:v>32400</c:v>
                </c:pt>
              </c:numCache>
            </c:numRef>
          </c:val>
          <c:smooth val="0"/>
          <c:extLst>
            <c:ext xmlns:c16="http://schemas.microsoft.com/office/drawing/2014/chart" uri="{C3380CC4-5D6E-409C-BE32-E72D297353CC}">
              <c16:uniqueId val="{00000008-FCE6-47D1-8841-17458AD20D22}"/>
            </c:ext>
          </c:extLst>
        </c:ser>
        <c:dLbls>
          <c:showLegendKey val="0"/>
          <c:showVal val="0"/>
          <c:showCatName val="0"/>
          <c:showSerName val="0"/>
          <c:showPercent val="0"/>
          <c:showBubbleSize val="0"/>
        </c:dLbls>
        <c:marker val="1"/>
        <c:smooth val="0"/>
        <c:axId val="273525376"/>
        <c:axId val="273543552"/>
      </c:lineChart>
      <c:catAx>
        <c:axId val="273525376"/>
        <c:scaling>
          <c:orientation val="minMax"/>
        </c:scaling>
        <c:delete val="0"/>
        <c:axPos val="b"/>
        <c:numFmt formatCode="General" sourceLinked="1"/>
        <c:majorTickMark val="none"/>
        <c:minorTickMark val="none"/>
        <c:tickLblPos val="nextTo"/>
        <c:crossAx val="273543552"/>
        <c:crosses val="autoZero"/>
        <c:auto val="1"/>
        <c:lblAlgn val="ctr"/>
        <c:lblOffset val="100"/>
        <c:noMultiLvlLbl val="0"/>
      </c:catAx>
      <c:valAx>
        <c:axId val="273543552"/>
        <c:scaling>
          <c:orientation val="minMax"/>
        </c:scaling>
        <c:delete val="0"/>
        <c:axPos val="l"/>
        <c:title>
          <c:tx>
            <c:rich>
              <a:bodyPr/>
              <a:lstStyle/>
              <a:p>
                <a:pPr>
                  <a:defRPr sz="1600" b="0"/>
                </a:pPr>
                <a:r>
                  <a:rPr lang="en-GB" sz="1600" b="0" dirty="0"/>
                  <a:t>Cost-effectiveness ratio (€/QALY)</a:t>
                </a:r>
              </a:p>
            </c:rich>
          </c:tx>
          <c:overlay val="0"/>
        </c:title>
        <c:numFmt formatCode="#,##0" sourceLinked="1"/>
        <c:majorTickMark val="none"/>
        <c:minorTickMark val="none"/>
        <c:tickLblPos val="nextTo"/>
        <c:txPr>
          <a:bodyPr/>
          <a:lstStyle/>
          <a:p>
            <a:pPr>
              <a:defRPr sz="1200"/>
            </a:pPr>
            <a:endParaRPr lang="en-US"/>
          </a:p>
        </c:txPr>
        <c:crossAx val="273525376"/>
        <c:crosses val="autoZero"/>
        <c:crossBetween val="between"/>
        <c:minorUnit val="20000"/>
      </c:valAx>
    </c:plotArea>
    <c:legend>
      <c:legendPos val="r"/>
      <c:layout>
        <c:manualLayout>
          <c:xMode val="edge"/>
          <c:yMode val="edge"/>
          <c:x val="0.36353539045049543"/>
          <c:y val="6.2855125288187588E-3"/>
          <c:w val="0.43724703517553665"/>
          <c:h val="0.2068245573724132"/>
        </c:manualLayout>
      </c:layout>
      <c:overlay val="0"/>
      <c:spPr>
        <a:solidFill>
          <a:schemeClr val="bg1"/>
        </a:solidFill>
        <a:ln>
          <a:solidFill>
            <a:srgbClr val="7F7F7F"/>
          </a:solidFill>
        </a:ln>
      </c:spPr>
      <c:txPr>
        <a:bodyPr/>
        <a:lstStyle/>
        <a:p>
          <a:pPr>
            <a:defRPr sz="1400"/>
          </a:pPr>
          <a:endParaRPr lang="en-US"/>
        </a:p>
      </c:txPr>
    </c:legend>
    <c:plotVisOnly val="1"/>
    <c:dispBlanksAs val="gap"/>
    <c:showDLblsOverMax val="0"/>
  </c:chart>
  <c:txPr>
    <a:bodyPr/>
    <a:lstStyle/>
    <a:p>
      <a:pPr>
        <a:defRPr sz="1800">
          <a:solidFill>
            <a:srgbClr val="7F7F7F"/>
          </a:solidFill>
          <a:latin typeface="Arial" pitchFamily="34" charset="0"/>
          <a:cs typeface="Arial"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1ED9DF-E988-4A95-B4A1-EE15C04037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6325DB2-1D81-4C32-962E-836BD101DE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F6A1A1-E21A-4585-8B8A-D3EC2669517A}" type="datetimeFigureOut">
              <a:rPr lang="en-GB" smtClean="0"/>
              <a:t>14/11/2019</a:t>
            </a:fld>
            <a:endParaRPr lang="en-GB"/>
          </a:p>
        </p:txBody>
      </p:sp>
      <p:sp>
        <p:nvSpPr>
          <p:cNvPr id="4" name="Footer Placeholder 3">
            <a:extLst>
              <a:ext uri="{FF2B5EF4-FFF2-40B4-BE49-F238E27FC236}">
                <a16:creationId xmlns:a16="http://schemas.microsoft.com/office/drawing/2014/main" id="{CE5198AB-E1F4-4068-BAE1-17F0F21C61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C7EC3C5-7468-40FD-A60F-38650E3FB4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59A97-043D-4984-90F9-B3E44D77F143}" type="slidenum">
              <a:rPr lang="en-GB" smtClean="0"/>
              <a:t>‹#›</a:t>
            </a:fld>
            <a:endParaRPr lang="en-GB"/>
          </a:p>
        </p:txBody>
      </p:sp>
    </p:spTree>
    <p:extLst>
      <p:ext uri="{BB962C8B-B14F-4D97-AF65-F5344CB8AC3E}">
        <p14:creationId xmlns:p14="http://schemas.microsoft.com/office/powerpoint/2010/main" val="3533251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F7934-A2A2-4C6B-B874-9707A25E32BB}" type="datetimeFigureOut">
              <a:rPr lang="en-GB" smtClean="0"/>
              <a:t>14/11/2019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8E489-C292-4F70-AFBE-E37A61B64CAC}" type="slidenum">
              <a:rPr lang="en-GB" smtClean="0"/>
              <a:t>‹#›</a:t>
            </a:fld>
            <a:endParaRPr lang="en-GB" dirty="0"/>
          </a:p>
        </p:txBody>
      </p:sp>
    </p:spTree>
    <p:extLst>
      <p:ext uri="{BB962C8B-B14F-4D97-AF65-F5344CB8AC3E}">
        <p14:creationId xmlns:p14="http://schemas.microsoft.com/office/powerpoint/2010/main" val="200526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27496504-27CE-4204-ADC2-8044511427AE}" type="slidenum">
              <a:rPr lang="en-GB" smtClean="0"/>
              <a:t>1</a:t>
            </a:fld>
            <a:endParaRPr lang="en-GB"/>
          </a:p>
        </p:txBody>
      </p:sp>
    </p:spTree>
    <p:extLst>
      <p:ext uri="{BB962C8B-B14F-4D97-AF65-F5344CB8AC3E}">
        <p14:creationId xmlns:p14="http://schemas.microsoft.com/office/powerpoint/2010/main" val="746188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10</a:t>
            </a:fld>
            <a:endParaRPr lang="en-GB"/>
          </a:p>
        </p:txBody>
      </p:sp>
    </p:spTree>
    <p:extLst>
      <p:ext uri="{BB962C8B-B14F-4D97-AF65-F5344CB8AC3E}">
        <p14:creationId xmlns:p14="http://schemas.microsoft.com/office/powerpoint/2010/main" val="641316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11</a:t>
            </a:fld>
            <a:endParaRPr lang="en-GB"/>
          </a:p>
        </p:txBody>
      </p:sp>
    </p:spTree>
    <p:extLst>
      <p:ext uri="{BB962C8B-B14F-4D97-AF65-F5344CB8AC3E}">
        <p14:creationId xmlns:p14="http://schemas.microsoft.com/office/powerpoint/2010/main" val="195670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Not all countries have data on late diagnosed HIV infections. </a:t>
            </a:r>
          </a:p>
        </p:txBody>
      </p:sp>
      <p:sp>
        <p:nvSpPr>
          <p:cNvPr id="4" name="Slide Number Placeholder 3"/>
          <p:cNvSpPr>
            <a:spLocks noGrp="1"/>
          </p:cNvSpPr>
          <p:nvPr>
            <p:ph type="sldNum" sz="quarter" idx="10"/>
          </p:nvPr>
        </p:nvSpPr>
        <p:spPr/>
        <p:txBody>
          <a:bodyPr/>
          <a:lstStyle/>
          <a:p>
            <a:fld id="{27496504-27CE-4204-ADC2-8044511427AE}" type="slidenum">
              <a:rPr lang="en-GB" smtClean="0"/>
              <a:t>12</a:t>
            </a:fld>
            <a:endParaRPr lang="en-GB"/>
          </a:p>
        </p:txBody>
      </p:sp>
    </p:spTree>
    <p:extLst>
      <p:ext uri="{BB962C8B-B14F-4D97-AF65-F5344CB8AC3E}">
        <p14:creationId xmlns:p14="http://schemas.microsoft.com/office/powerpoint/2010/main" val="1394636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13</a:t>
            </a:fld>
            <a:endParaRPr lang="en-GB"/>
          </a:p>
        </p:txBody>
      </p:sp>
    </p:spTree>
    <p:extLst>
      <p:ext uri="{BB962C8B-B14F-4D97-AF65-F5344CB8AC3E}">
        <p14:creationId xmlns:p14="http://schemas.microsoft.com/office/powerpoint/2010/main" val="446821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Available data on late diagnosed HIV infections and people diagnosed with advanced HIV disease can be found on the link on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14</a:t>
            </a:fld>
            <a:endParaRPr lang="en-GB"/>
          </a:p>
        </p:txBody>
      </p:sp>
    </p:spTree>
    <p:extLst>
      <p:ext uri="{BB962C8B-B14F-4D97-AF65-F5344CB8AC3E}">
        <p14:creationId xmlns:p14="http://schemas.microsoft.com/office/powerpoint/2010/main" val="323079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15</a:t>
            </a:fld>
            <a:endParaRPr lang="en-GB"/>
          </a:p>
        </p:txBody>
      </p:sp>
    </p:spTree>
    <p:extLst>
      <p:ext uri="{BB962C8B-B14F-4D97-AF65-F5344CB8AC3E}">
        <p14:creationId xmlns:p14="http://schemas.microsoft.com/office/powerpoint/2010/main" val="3594740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Showing the most common characteristics across Europe of persons with late diagnosis of HIV.</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16</a:t>
            </a:fld>
            <a:endParaRPr lang="en-GB"/>
          </a:p>
        </p:txBody>
      </p:sp>
    </p:spTree>
    <p:extLst>
      <p:ext uri="{BB962C8B-B14F-4D97-AF65-F5344CB8AC3E}">
        <p14:creationId xmlns:p14="http://schemas.microsoft.com/office/powerpoint/2010/main" val="1293614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but characteristics vary from country to country and depend on of a number of factors. It is important, on a national basis, to identify factors that may led to late diagnoses of HIV infection and characteristics of persons with late diagnosis of HIV.</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17</a:t>
            </a:fld>
            <a:endParaRPr lang="en-GB"/>
          </a:p>
        </p:txBody>
      </p:sp>
    </p:spTree>
    <p:extLst>
      <p:ext uri="{BB962C8B-B14F-4D97-AF65-F5344CB8AC3E}">
        <p14:creationId xmlns:p14="http://schemas.microsoft.com/office/powerpoint/2010/main" val="230411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18</a:t>
            </a:fld>
            <a:endParaRPr lang="en-GB"/>
          </a:p>
        </p:txBody>
      </p:sp>
    </p:spTree>
    <p:extLst>
      <p:ext uri="{BB962C8B-B14F-4D97-AF65-F5344CB8AC3E}">
        <p14:creationId xmlns:p14="http://schemas.microsoft.com/office/powerpoint/2010/main" val="2722265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There are 3 main consequences of late diagnosis; increased mortality and morbidity; increased transmission of HIV; and increased economic burden for health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19</a:t>
            </a:fld>
            <a:endParaRPr lang="en-GB"/>
          </a:p>
        </p:txBody>
      </p:sp>
    </p:spTree>
    <p:extLst>
      <p:ext uri="{BB962C8B-B14F-4D97-AF65-F5344CB8AC3E}">
        <p14:creationId xmlns:p14="http://schemas.microsoft.com/office/powerpoint/2010/main" val="3818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27496504-27CE-4204-ADC2-8044511427AE}" type="slidenum">
              <a:rPr lang="en-GB" smtClean="0"/>
              <a:t>2</a:t>
            </a:fld>
            <a:endParaRPr lang="en-GB"/>
          </a:p>
        </p:txBody>
      </p:sp>
    </p:spTree>
    <p:extLst>
      <p:ext uri="{BB962C8B-B14F-4D97-AF65-F5344CB8AC3E}">
        <p14:creationId xmlns:p14="http://schemas.microsoft.com/office/powerpoint/2010/main" val="1664135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20</a:t>
            </a:fld>
            <a:endParaRPr lang="en-GB"/>
          </a:p>
        </p:txBody>
      </p:sp>
    </p:spTree>
    <p:extLst>
      <p:ext uri="{BB962C8B-B14F-4D97-AF65-F5344CB8AC3E}">
        <p14:creationId xmlns:p14="http://schemas.microsoft.com/office/powerpoint/2010/main" val="301375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Showing the cumulative probability of death because of late diagnosis.</a:t>
            </a:r>
          </a:p>
          <a:p>
            <a:r>
              <a:rPr lang="en-GB" dirty="0"/>
              <a:t>It is very clear that people diagnosed late have a much higher risk of HIV-related death (the red top line).</a:t>
            </a:r>
          </a:p>
        </p:txBody>
      </p:sp>
      <p:sp>
        <p:nvSpPr>
          <p:cNvPr id="4" name="Slide Number Placeholder 3"/>
          <p:cNvSpPr>
            <a:spLocks noGrp="1"/>
          </p:cNvSpPr>
          <p:nvPr>
            <p:ph type="sldNum" sz="quarter" idx="10"/>
          </p:nvPr>
        </p:nvSpPr>
        <p:spPr/>
        <p:txBody>
          <a:bodyPr/>
          <a:lstStyle/>
          <a:p>
            <a:fld id="{27496504-27CE-4204-ADC2-8044511427AE}" type="slidenum">
              <a:rPr lang="en-GB" smtClean="0"/>
              <a:t>21</a:t>
            </a:fld>
            <a:endParaRPr lang="en-GB"/>
          </a:p>
        </p:txBody>
      </p:sp>
    </p:spTree>
    <p:extLst>
      <p:ext uri="{BB962C8B-B14F-4D97-AF65-F5344CB8AC3E}">
        <p14:creationId xmlns:p14="http://schemas.microsoft.com/office/powerpoint/2010/main" val="286392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As also shown in the graph on the last slide, if diagnosed</a:t>
            </a:r>
            <a:r>
              <a:rPr lang="da-DK" baseline="0" dirty="0"/>
              <a:t> early and well treated, people can live with HIV almost as long as those who are HIV negative.</a:t>
            </a:r>
            <a:endParaRPr lang="da-DK" dirty="0"/>
          </a:p>
        </p:txBody>
      </p:sp>
      <p:sp>
        <p:nvSpPr>
          <p:cNvPr id="4" name="Slide Number Placeholder 3"/>
          <p:cNvSpPr>
            <a:spLocks noGrp="1"/>
          </p:cNvSpPr>
          <p:nvPr>
            <p:ph type="sldNum" sz="quarter" idx="10"/>
          </p:nvPr>
        </p:nvSpPr>
        <p:spPr/>
        <p:txBody>
          <a:bodyPr/>
          <a:lstStyle/>
          <a:p>
            <a:fld id="{27496504-27CE-4204-ADC2-8044511427AE}" type="slidenum">
              <a:rPr lang="en-GB" smtClean="0"/>
              <a:t>22</a:t>
            </a:fld>
            <a:endParaRPr lang="en-GB"/>
          </a:p>
        </p:txBody>
      </p:sp>
    </p:spTree>
    <p:extLst>
      <p:ext uri="{BB962C8B-B14F-4D97-AF65-F5344CB8AC3E}">
        <p14:creationId xmlns:p14="http://schemas.microsoft.com/office/powerpoint/2010/main" val="1432788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23</a:t>
            </a:fld>
            <a:endParaRPr lang="en-GB"/>
          </a:p>
        </p:txBody>
      </p:sp>
    </p:spTree>
    <p:extLst>
      <p:ext uri="{BB962C8B-B14F-4D97-AF65-F5344CB8AC3E}">
        <p14:creationId xmlns:p14="http://schemas.microsoft.com/office/powerpoint/2010/main" val="2265129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Late diagnosis of HIV is more expensive for health systems than early HIV diagnosis. </a:t>
            </a:r>
            <a:r>
              <a:rPr lang="en-US" dirty="0"/>
              <a:t>The degree to which HIV screening is cost effective can vary with type, frequency and context; improving with increased undiagnosed HIV prevalence in the population being screened. Studies from the US and France suggest that HIV testing remains cost-effective as long as the undiagnosed HIV prevalence is above 0.1%. Below this threshold, consideration should be given to testing only in circumstances where the added cost of performing a test can be justified. Justifications include potentially adverse consequences if the HIV infection is not identified. Cost-effectiveness analyses assume that individuals diagnosed with HIV enter care and have access to antiretroviral therapy, and hence will benefit from treatment.</a:t>
            </a: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24</a:t>
            </a:fld>
            <a:endParaRPr lang="en-GB"/>
          </a:p>
        </p:txBody>
      </p:sp>
    </p:spTree>
    <p:extLst>
      <p:ext uri="{BB962C8B-B14F-4D97-AF65-F5344CB8AC3E}">
        <p14:creationId xmlns:p14="http://schemas.microsoft.com/office/powerpoint/2010/main" val="1985590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Late diagnosis of HIV is more expensive for health systems than early HIV diagnosis. </a:t>
            </a:r>
            <a:r>
              <a:rPr lang="en-US" dirty="0"/>
              <a:t>The degree to which HIV screening is cost effective can vary with type, frequency and context; improving with increased undiagnosed HIV prevalence in the population being screened. Studies from the US and France suggest that HIV testing remains cost-effective as long as the undiagnosed HIV prevalence is above 0.1%. Below this threshold, consideration should be given to testing only in circumstances where the added cost of performing a test can be justified. Justifications include potentially adverse consequences if the HIV infection is not identified. Cost-effectiveness analyses assume that individuals diagnosed with HIV enter care and have access to antiretroviral therapy, and hence will benefit from treatment.</a:t>
            </a: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25</a:t>
            </a:fld>
            <a:endParaRPr lang="en-GB"/>
          </a:p>
        </p:txBody>
      </p:sp>
    </p:spTree>
    <p:extLst>
      <p:ext uri="{BB962C8B-B14F-4D97-AF65-F5344CB8AC3E}">
        <p14:creationId xmlns:p14="http://schemas.microsoft.com/office/powerpoint/2010/main" val="1310022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26</a:t>
            </a:fld>
            <a:endParaRPr lang="en-GB"/>
          </a:p>
        </p:txBody>
      </p:sp>
    </p:spTree>
    <p:extLst>
      <p:ext uri="{BB962C8B-B14F-4D97-AF65-F5344CB8AC3E}">
        <p14:creationId xmlns:p14="http://schemas.microsoft.com/office/powerpoint/2010/main" val="4069915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27</a:t>
            </a:fld>
            <a:endParaRPr lang="en-GB"/>
          </a:p>
        </p:txBody>
      </p:sp>
    </p:spTree>
    <p:extLst>
      <p:ext uri="{BB962C8B-B14F-4D97-AF65-F5344CB8AC3E}">
        <p14:creationId xmlns:p14="http://schemas.microsoft.com/office/powerpoint/2010/main" val="376717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28</a:t>
            </a:fld>
            <a:endParaRPr lang="en-GB"/>
          </a:p>
        </p:txBody>
      </p:sp>
    </p:spTree>
    <p:extLst>
      <p:ext uri="{BB962C8B-B14F-4D97-AF65-F5344CB8AC3E}">
        <p14:creationId xmlns:p14="http://schemas.microsoft.com/office/powerpoint/2010/main" val="2087566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Barriers to HIV testing have to be confronted at different levels.</a:t>
            </a:r>
          </a:p>
        </p:txBody>
      </p:sp>
      <p:sp>
        <p:nvSpPr>
          <p:cNvPr id="4" name="Slide Number Placeholder 3"/>
          <p:cNvSpPr>
            <a:spLocks noGrp="1"/>
          </p:cNvSpPr>
          <p:nvPr>
            <p:ph type="sldNum" sz="quarter" idx="10"/>
          </p:nvPr>
        </p:nvSpPr>
        <p:spPr/>
        <p:txBody>
          <a:bodyPr/>
          <a:lstStyle/>
          <a:p>
            <a:fld id="{27496504-27CE-4204-ADC2-8044511427AE}" type="slidenum">
              <a:rPr lang="en-GB" smtClean="0"/>
              <a:t>29</a:t>
            </a:fld>
            <a:endParaRPr lang="en-GB"/>
          </a:p>
        </p:txBody>
      </p:sp>
    </p:spTree>
    <p:extLst>
      <p:ext uri="{BB962C8B-B14F-4D97-AF65-F5344CB8AC3E}">
        <p14:creationId xmlns:p14="http://schemas.microsoft.com/office/powerpoint/2010/main" val="273041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7496504-27CE-4204-ADC2-8044511427AE}" type="slidenum">
              <a:rPr lang="en-GB" smtClean="0"/>
              <a:t>3</a:t>
            </a:fld>
            <a:endParaRPr lang="en-GB"/>
          </a:p>
        </p:txBody>
      </p:sp>
    </p:spTree>
    <p:extLst>
      <p:ext uri="{BB962C8B-B14F-4D97-AF65-F5344CB8AC3E}">
        <p14:creationId xmlns:p14="http://schemas.microsoft.com/office/powerpoint/2010/main" val="2710484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Barriers to HIV testing have to be confronted at different levels.</a:t>
            </a:r>
          </a:p>
        </p:txBody>
      </p:sp>
      <p:sp>
        <p:nvSpPr>
          <p:cNvPr id="4" name="Slide Number Placeholder 3"/>
          <p:cNvSpPr>
            <a:spLocks noGrp="1"/>
          </p:cNvSpPr>
          <p:nvPr>
            <p:ph type="sldNum" sz="quarter" idx="10"/>
          </p:nvPr>
        </p:nvSpPr>
        <p:spPr/>
        <p:txBody>
          <a:bodyPr/>
          <a:lstStyle/>
          <a:p>
            <a:fld id="{27496504-27CE-4204-ADC2-8044511427AE}" type="slidenum">
              <a:rPr lang="en-GB" smtClean="0"/>
              <a:t>30</a:t>
            </a:fld>
            <a:endParaRPr lang="en-GB"/>
          </a:p>
        </p:txBody>
      </p:sp>
    </p:spTree>
    <p:extLst>
      <p:ext uri="{BB962C8B-B14F-4D97-AF65-F5344CB8AC3E}">
        <p14:creationId xmlns:p14="http://schemas.microsoft.com/office/powerpoint/2010/main" val="2844758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t>Barriers to HIV testing at healthcare provider level</a:t>
            </a:r>
          </a:p>
        </p:txBody>
      </p:sp>
      <p:sp>
        <p:nvSpPr>
          <p:cNvPr id="4" name="Slide Number Placeholder 3"/>
          <p:cNvSpPr>
            <a:spLocks noGrp="1"/>
          </p:cNvSpPr>
          <p:nvPr>
            <p:ph type="sldNum" sz="quarter" idx="10"/>
          </p:nvPr>
        </p:nvSpPr>
        <p:spPr/>
        <p:txBody>
          <a:bodyPr/>
          <a:lstStyle/>
          <a:p>
            <a:fld id="{27496504-27CE-4204-ADC2-8044511427AE}" type="slidenum">
              <a:rPr lang="en-GB" smtClean="0"/>
              <a:t>31</a:t>
            </a:fld>
            <a:endParaRPr lang="en-GB"/>
          </a:p>
        </p:txBody>
      </p:sp>
    </p:spTree>
    <p:extLst>
      <p:ext uri="{BB962C8B-B14F-4D97-AF65-F5344CB8AC3E}">
        <p14:creationId xmlns:p14="http://schemas.microsoft.com/office/powerpoint/2010/main" val="835203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Barriers to HIV testing at institutional/policy level.</a:t>
            </a:r>
          </a:p>
        </p:txBody>
      </p:sp>
      <p:sp>
        <p:nvSpPr>
          <p:cNvPr id="4" name="Slide Number Placeholder 3"/>
          <p:cNvSpPr>
            <a:spLocks noGrp="1"/>
          </p:cNvSpPr>
          <p:nvPr>
            <p:ph type="sldNum" sz="quarter" idx="10"/>
          </p:nvPr>
        </p:nvSpPr>
        <p:spPr/>
        <p:txBody>
          <a:bodyPr/>
          <a:lstStyle/>
          <a:p>
            <a:fld id="{27496504-27CE-4204-ADC2-8044511427AE}" type="slidenum">
              <a:rPr lang="en-GB" smtClean="0"/>
              <a:t>32</a:t>
            </a:fld>
            <a:endParaRPr lang="en-GB"/>
          </a:p>
        </p:txBody>
      </p:sp>
    </p:spTree>
    <p:extLst>
      <p:ext uri="{BB962C8B-B14F-4D97-AF65-F5344CB8AC3E}">
        <p14:creationId xmlns:p14="http://schemas.microsoft.com/office/powerpoint/2010/main" val="3108871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legal and social environments for MSM vary from country to country and influence barriers to HIV testing.</a:t>
            </a:r>
          </a:p>
        </p:txBody>
      </p:sp>
      <p:sp>
        <p:nvSpPr>
          <p:cNvPr id="4" name="Slide Number Placeholder 3"/>
          <p:cNvSpPr>
            <a:spLocks noGrp="1"/>
          </p:cNvSpPr>
          <p:nvPr>
            <p:ph type="sldNum" sz="quarter" idx="10"/>
          </p:nvPr>
        </p:nvSpPr>
        <p:spPr/>
        <p:txBody>
          <a:bodyPr/>
          <a:lstStyle/>
          <a:p>
            <a:fld id="{27496504-27CE-4204-ADC2-8044511427AE}" type="slidenum">
              <a:rPr lang="en-GB" smtClean="0"/>
              <a:t>33</a:t>
            </a:fld>
            <a:endParaRPr lang="en-GB"/>
          </a:p>
        </p:txBody>
      </p:sp>
    </p:spTree>
    <p:extLst>
      <p:ext uri="{BB962C8B-B14F-4D97-AF65-F5344CB8AC3E}">
        <p14:creationId xmlns:p14="http://schemas.microsoft.com/office/powerpoint/2010/main" val="560128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34</a:t>
            </a:fld>
            <a:endParaRPr lang="en-GB"/>
          </a:p>
        </p:txBody>
      </p:sp>
    </p:spTree>
    <p:extLst>
      <p:ext uri="{BB962C8B-B14F-4D97-AF65-F5344CB8AC3E}">
        <p14:creationId xmlns:p14="http://schemas.microsoft.com/office/powerpoint/2010/main" val="779280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35</a:t>
            </a:fld>
            <a:endParaRPr lang="en-GB"/>
          </a:p>
        </p:txBody>
      </p:sp>
    </p:spTree>
    <p:extLst>
      <p:ext uri="{BB962C8B-B14F-4D97-AF65-F5344CB8AC3E}">
        <p14:creationId xmlns:p14="http://schemas.microsoft.com/office/powerpoint/2010/main" val="704186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National guidelines on HIV testing should be implemented and in accordance with European guidelines from WHO or ECDC.</a:t>
            </a:r>
          </a:p>
        </p:txBody>
      </p:sp>
      <p:sp>
        <p:nvSpPr>
          <p:cNvPr id="4" name="Slide Number Placeholder 3"/>
          <p:cNvSpPr>
            <a:spLocks noGrp="1"/>
          </p:cNvSpPr>
          <p:nvPr>
            <p:ph type="sldNum" sz="quarter" idx="10"/>
          </p:nvPr>
        </p:nvSpPr>
        <p:spPr/>
        <p:txBody>
          <a:bodyPr/>
          <a:lstStyle/>
          <a:p>
            <a:fld id="{27496504-27CE-4204-ADC2-8044511427AE}" type="slidenum">
              <a:rPr lang="en-GB" smtClean="0"/>
              <a:t>36</a:t>
            </a:fld>
            <a:endParaRPr lang="en-GB"/>
          </a:p>
        </p:txBody>
      </p:sp>
    </p:spTree>
    <p:extLst>
      <p:ext uri="{BB962C8B-B14F-4D97-AF65-F5344CB8AC3E}">
        <p14:creationId xmlns:p14="http://schemas.microsoft.com/office/powerpoint/2010/main" val="2007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27496504-27CE-4204-ADC2-8044511427AE}" type="slidenum">
              <a:rPr lang="en-GB" smtClean="0"/>
              <a:t>37</a:t>
            </a:fld>
            <a:endParaRPr lang="en-GB"/>
          </a:p>
        </p:txBody>
      </p:sp>
    </p:spTree>
    <p:extLst>
      <p:ext uri="{BB962C8B-B14F-4D97-AF65-F5344CB8AC3E}">
        <p14:creationId xmlns:p14="http://schemas.microsoft.com/office/powerpoint/2010/main" val="169375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38</a:t>
            </a:fld>
            <a:endParaRPr lang="en-GB"/>
          </a:p>
        </p:txBody>
      </p:sp>
    </p:spTree>
    <p:extLst>
      <p:ext uri="{BB962C8B-B14F-4D97-AF65-F5344CB8AC3E}">
        <p14:creationId xmlns:p14="http://schemas.microsoft.com/office/powerpoint/2010/main" val="4264751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Populations at higher risk must be targeted with special interventions.</a:t>
            </a:r>
          </a:p>
        </p:txBody>
      </p:sp>
      <p:sp>
        <p:nvSpPr>
          <p:cNvPr id="4" name="Slide Number Placeholder 3"/>
          <p:cNvSpPr>
            <a:spLocks noGrp="1"/>
          </p:cNvSpPr>
          <p:nvPr>
            <p:ph type="sldNum" sz="quarter" idx="10"/>
          </p:nvPr>
        </p:nvSpPr>
        <p:spPr/>
        <p:txBody>
          <a:bodyPr/>
          <a:lstStyle/>
          <a:p>
            <a:fld id="{27496504-27CE-4204-ADC2-8044511427AE}" type="slidenum">
              <a:rPr lang="en-GB" smtClean="0"/>
              <a:t>39</a:t>
            </a:fld>
            <a:endParaRPr lang="en-GB"/>
          </a:p>
        </p:txBody>
      </p:sp>
    </p:spTree>
    <p:extLst>
      <p:ext uri="{BB962C8B-B14F-4D97-AF65-F5344CB8AC3E}">
        <p14:creationId xmlns:p14="http://schemas.microsoft.com/office/powerpoint/2010/main" val="84204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4</a:t>
            </a:fld>
            <a:endParaRPr lang="en-GB"/>
          </a:p>
        </p:txBody>
      </p:sp>
    </p:spTree>
    <p:extLst>
      <p:ext uri="{BB962C8B-B14F-4D97-AF65-F5344CB8AC3E}">
        <p14:creationId xmlns:p14="http://schemas.microsoft.com/office/powerpoint/2010/main" val="922533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88E489-C292-4F70-AFBE-E37A61B64CAC}" type="slidenum">
              <a:rPr lang="en-GB" smtClean="0"/>
              <a:t>40</a:t>
            </a:fld>
            <a:endParaRPr lang="en-GB" dirty="0"/>
          </a:p>
        </p:txBody>
      </p:sp>
    </p:spTree>
    <p:extLst>
      <p:ext uri="{BB962C8B-B14F-4D97-AF65-F5344CB8AC3E}">
        <p14:creationId xmlns:p14="http://schemas.microsoft.com/office/powerpoint/2010/main" val="20136953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Most people accept an offer of an HIV-test.</a:t>
            </a:r>
          </a:p>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41</a:t>
            </a:fld>
            <a:endParaRPr lang="en-GB"/>
          </a:p>
        </p:txBody>
      </p:sp>
    </p:spTree>
    <p:extLst>
      <p:ext uri="{BB962C8B-B14F-4D97-AF65-F5344CB8AC3E}">
        <p14:creationId xmlns:p14="http://schemas.microsoft.com/office/powerpoint/2010/main" val="15236893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42</a:t>
            </a:fld>
            <a:endParaRPr lang="en-GB"/>
          </a:p>
        </p:txBody>
      </p:sp>
    </p:spTree>
    <p:extLst>
      <p:ext uri="{BB962C8B-B14F-4D97-AF65-F5344CB8AC3E}">
        <p14:creationId xmlns:p14="http://schemas.microsoft.com/office/powerpoint/2010/main" val="2927023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People with specific diseases should be offered an HIV test in healthcare settings where HIV testing is not part of standard medical care.</a:t>
            </a:r>
          </a:p>
        </p:txBody>
      </p:sp>
      <p:sp>
        <p:nvSpPr>
          <p:cNvPr id="4" name="Slide Number Placeholder 3"/>
          <p:cNvSpPr>
            <a:spLocks noGrp="1"/>
          </p:cNvSpPr>
          <p:nvPr>
            <p:ph type="sldNum" sz="quarter" idx="10"/>
          </p:nvPr>
        </p:nvSpPr>
        <p:spPr/>
        <p:txBody>
          <a:bodyPr/>
          <a:lstStyle/>
          <a:p>
            <a:fld id="{27496504-27CE-4204-ADC2-8044511427AE}" type="slidenum">
              <a:rPr lang="en-GB" smtClean="0"/>
              <a:t>43</a:t>
            </a:fld>
            <a:endParaRPr lang="en-GB"/>
          </a:p>
        </p:txBody>
      </p:sp>
    </p:spTree>
    <p:extLst>
      <p:ext uri="{BB962C8B-B14F-4D97-AF65-F5344CB8AC3E}">
        <p14:creationId xmlns:p14="http://schemas.microsoft.com/office/powerpoint/2010/main" val="16002343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44</a:t>
            </a:fld>
            <a:endParaRPr lang="en-GB"/>
          </a:p>
        </p:txBody>
      </p:sp>
    </p:spTree>
    <p:extLst>
      <p:ext uri="{BB962C8B-B14F-4D97-AF65-F5344CB8AC3E}">
        <p14:creationId xmlns:p14="http://schemas.microsoft.com/office/powerpoint/2010/main" val="1604826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45</a:t>
            </a:fld>
            <a:endParaRPr lang="en-GB"/>
          </a:p>
        </p:txBody>
      </p:sp>
    </p:spTree>
    <p:extLst>
      <p:ext uri="{BB962C8B-B14F-4D97-AF65-F5344CB8AC3E}">
        <p14:creationId xmlns:p14="http://schemas.microsoft.com/office/powerpoint/2010/main" val="4381477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46</a:t>
            </a:fld>
            <a:endParaRPr lang="en-GB"/>
          </a:p>
        </p:txBody>
      </p:sp>
    </p:spTree>
    <p:extLst>
      <p:ext uri="{BB962C8B-B14F-4D97-AF65-F5344CB8AC3E}">
        <p14:creationId xmlns:p14="http://schemas.microsoft.com/office/powerpoint/2010/main" val="34255325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Monitoring and evaluating HIV testing programmes are essential.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47</a:t>
            </a:fld>
            <a:endParaRPr lang="en-GB"/>
          </a:p>
        </p:txBody>
      </p:sp>
    </p:spTree>
    <p:extLst>
      <p:ext uri="{BB962C8B-B14F-4D97-AF65-F5344CB8AC3E}">
        <p14:creationId xmlns:p14="http://schemas.microsoft.com/office/powerpoint/2010/main" val="1975452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indicators to assess HIV testing initiatives using FACTS criteria.</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48</a:t>
            </a:fld>
            <a:endParaRPr lang="en-GB"/>
          </a:p>
        </p:txBody>
      </p:sp>
    </p:spTree>
    <p:extLst>
      <p:ext uri="{BB962C8B-B14F-4D97-AF65-F5344CB8AC3E}">
        <p14:creationId xmlns:p14="http://schemas.microsoft.com/office/powerpoint/2010/main" val="1992642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88E489-C292-4F70-AFBE-E37A61B64CAC}" type="slidenum">
              <a:rPr lang="en-GB" smtClean="0"/>
              <a:t>49</a:t>
            </a:fld>
            <a:endParaRPr lang="en-GB" dirty="0"/>
          </a:p>
        </p:txBody>
      </p:sp>
    </p:spTree>
    <p:extLst>
      <p:ext uri="{BB962C8B-B14F-4D97-AF65-F5344CB8AC3E}">
        <p14:creationId xmlns:p14="http://schemas.microsoft.com/office/powerpoint/2010/main" val="346928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5</a:t>
            </a:fld>
            <a:endParaRPr lang="en-GB"/>
          </a:p>
        </p:txBody>
      </p:sp>
    </p:spTree>
    <p:extLst>
      <p:ext uri="{BB962C8B-B14F-4D97-AF65-F5344CB8AC3E}">
        <p14:creationId xmlns:p14="http://schemas.microsoft.com/office/powerpoint/2010/main" val="30921363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Examples of indicators for monitoring at national level.</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50</a:t>
            </a:fld>
            <a:endParaRPr lang="en-GB"/>
          </a:p>
        </p:txBody>
      </p:sp>
    </p:spTree>
    <p:extLst>
      <p:ext uri="{BB962C8B-B14F-4D97-AF65-F5344CB8AC3E}">
        <p14:creationId xmlns:p14="http://schemas.microsoft.com/office/powerpoint/2010/main" val="343762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51</a:t>
            </a:fld>
            <a:endParaRPr lang="en-GB"/>
          </a:p>
        </p:txBody>
      </p:sp>
    </p:spTree>
    <p:extLst>
      <p:ext uri="{BB962C8B-B14F-4D97-AF65-F5344CB8AC3E}">
        <p14:creationId xmlns:p14="http://schemas.microsoft.com/office/powerpoint/2010/main" val="1651693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52</a:t>
            </a:fld>
            <a:endParaRPr lang="en-GB"/>
          </a:p>
        </p:txBody>
      </p:sp>
    </p:spTree>
    <p:extLst>
      <p:ext uri="{BB962C8B-B14F-4D97-AF65-F5344CB8AC3E}">
        <p14:creationId xmlns:p14="http://schemas.microsoft.com/office/powerpoint/2010/main" val="28104089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benefits of early HIV testing.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53</a:t>
            </a:fld>
            <a:endParaRPr lang="en-GB"/>
          </a:p>
        </p:txBody>
      </p:sp>
    </p:spTree>
    <p:extLst>
      <p:ext uri="{BB962C8B-B14F-4D97-AF65-F5344CB8AC3E}">
        <p14:creationId xmlns:p14="http://schemas.microsoft.com/office/powerpoint/2010/main" val="13470589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Barriers to HIV testing can be confronted at different levels.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54</a:t>
            </a:fld>
            <a:endParaRPr lang="en-GB"/>
          </a:p>
        </p:txBody>
      </p:sp>
    </p:spTree>
    <p:extLst>
      <p:ext uri="{BB962C8B-B14F-4D97-AF65-F5344CB8AC3E}">
        <p14:creationId xmlns:p14="http://schemas.microsoft.com/office/powerpoint/2010/main" val="6909231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55</a:t>
            </a:fld>
            <a:endParaRPr lang="en-GB"/>
          </a:p>
        </p:txBody>
      </p:sp>
    </p:spTree>
    <p:extLst>
      <p:ext uri="{BB962C8B-B14F-4D97-AF65-F5344CB8AC3E}">
        <p14:creationId xmlns:p14="http://schemas.microsoft.com/office/powerpoint/2010/main" val="390085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6</a:t>
            </a:fld>
            <a:endParaRPr lang="en-GB"/>
          </a:p>
        </p:txBody>
      </p:sp>
    </p:spTree>
    <p:extLst>
      <p:ext uri="{BB962C8B-B14F-4D97-AF65-F5344CB8AC3E}">
        <p14:creationId xmlns:p14="http://schemas.microsoft.com/office/powerpoint/2010/main" val="3453830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7</a:t>
            </a:fld>
            <a:endParaRPr lang="en-GB"/>
          </a:p>
        </p:txBody>
      </p:sp>
    </p:spTree>
    <p:extLst>
      <p:ext uri="{BB962C8B-B14F-4D97-AF65-F5344CB8AC3E}">
        <p14:creationId xmlns:p14="http://schemas.microsoft.com/office/powerpoint/2010/main" val="368021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8</a:t>
            </a:fld>
            <a:endParaRPr lang="en-GB"/>
          </a:p>
        </p:txBody>
      </p:sp>
    </p:spTree>
    <p:extLst>
      <p:ext uri="{BB962C8B-B14F-4D97-AF65-F5344CB8AC3E}">
        <p14:creationId xmlns:p14="http://schemas.microsoft.com/office/powerpoint/2010/main" val="137730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These data are important to track to follow the trend(s) in the national epidemic – to know who, where and when to test. </a:t>
            </a:r>
          </a:p>
          <a:p>
            <a:endParaRPr lang="en-GB" dirty="0"/>
          </a:p>
        </p:txBody>
      </p:sp>
      <p:sp>
        <p:nvSpPr>
          <p:cNvPr id="4" name="Slide Number Placeholder 3"/>
          <p:cNvSpPr>
            <a:spLocks noGrp="1"/>
          </p:cNvSpPr>
          <p:nvPr>
            <p:ph type="sldNum" sz="quarter" idx="10"/>
          </p:nvPr>
        </p:nvSpPr>
        <p:spPr/>
        <p:txBody>
          <a:bodyPr/>
          <a:lstStyle/>
          <a:p>
            <a:fld id="{27496504-27CE-4204-ADC2-8044511427AE}" type="slidenum">
              <a:rPr lang="en-GB" smtClean="0"/>
              <a:t>9</a:t>
            </a:fld>
            <a:endParaRPr lang="en-GB"/>
          </a:p>
        </p:txBody>
      </p:sp>
    </p:spTree>
    <p:extLst>
      <p:ext uri="{BB962C8B-B14F-4D97-AF65-F5344CB8AC3E}">
        <p14:creationId xmlns:p14="http://schemas.microsoft.com/office/powerpoint/2010/main" val="650343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b="1">
                <a:latin typeface="Arial" panose="020B0604020202020204" pitchFamily="34" charset="0"/>
                <a:cs typeface="Arial" panose="020B0604020202020204" pitchFamily="34" charset="0"/>
              </a:defRPr>
            </a:lvl1pPr>
          </a:lstStyle>
          <a:p>
            <a:r>
              <a:rPr lang="en-US" dirty="0"/>
              <a:t>Click to </a:t>
            </a:r>
            <a:r>
              <a:rPr lang="en-GB" noProof="0" dirty="0"/>
              <a:t>edit</a:t>
            </a:r>
            <a:r>
              <a:rPr lang="en-US" dirty="0"/>
              <a: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pic>
        <p:nvPicPr>
          <p:cNvPr id="9" name="Picture 3">
            <a:extLst>
              <a:ext uri="{FF2B5EF4-FFF2-40B4-BE49-F238E27FC236}">
                <a16:creationId xmlns:a16="http://schemas.microsoft.com/office/drawing/2014/main" id="{A140D0F9-6B97-4D0B-A092-9F223135CA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564943" y="358876"/>
            <a:ext cx="2373496" cy="95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14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9005C421-B16A-4C6E-B5C6-F5F4338CBD79}"/>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3121518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88D6BEB1-1EC1-44C4-947E-B8ED67CEBD77}"/>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131443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1352" y="365125"/>
            <a:ext cx="9472448" cy="969689"/>
          </a:xfrm>
        </p:spPr>
        <p:txBody>
          <a:bodyPr/>
          <a:lstStyle>
            <a:lvl1pPr algn="ctr">
              <a:defRPr/>
            </a:lvl1pPr>
          </a:lstStyle>
          <a:p>
            <a:r>
              <a:rPr lang="en-GB" noProof="0" dirty="0"/>
              <a:t>Click to edit Master title style</a:t>
            </a:r>
          </a:p>
        </p:txBody>
      </p:sp>
      <p:sp>
        <p:nvSpPr>
          <p:cNvPr id="3" name="Content Placeholder 2"/>
          <p:cNvSpPr>
            <a:spLocks noGrp="1"/>
          </p:cNvSpPr>
          <p:nvPr>
            <p:ph idx="1"/>
          </p:nvPr>
        </p:nvSpPr>
        <p:spPr>
          <a:xfrm>
            <a:off x="1881351" y="1452395"/>
            <a:ext cx="9472448" cy="472456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Right Triangle 6">
            <a:extLst>
              <a:ext uri="{FF2B5EF4-FFF2-40B4-BE49-F238E27FC236}">
                <a16:creationId xmlns:a16="http://schemas.microsoft.com/office/drawing/2014/main" id="{F7391F64-ABEB-47C2-AA18-3E394A5EE167}"/>
              </a:ext>
            </a:extLst>
          </p:cNvPr>
          <p:cNvSpPr/>
          <p:nvPr userDrawn="1"/>
        </p:nvSpPr>
        <p:spPr>
          <a:xfrm>
            <a:off x="2" y="764704"/>
            <a:ext cx="1371599" cy="6093296"/>
          </a:xfrm>
          <a:prstGeom prst="rtTriangle">
            <a:avLst/>
          </a:prstGeom>
          <a:solidFill>
            <a:srgbClr val="1D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6" name="TextBox 5">
            <a:extLst>
              <a:ext uri="{FF2B5EF4-FFF2-40B4-BE49-F238E27FC236}">
                <a16:creationId xmlns:a16="http://schemas.microsoft.com/office/drawing/2014/main" id="{F4BA2B0A-45EB-41E5-851C-67CCE892A3F9}"/>
              </a:ext>
            </a:extLst>
          </p:cNvPr>
          <p:cNvSpPr txBox="1"/>
          <p:nvPr userDrawn="1"/>
        </p:nvSpPr>
        <p:spPr>
          <a:xfrm>
            <a:off x="-71006" y="6409323"/>
            <a:ext cx="1513613" cy="369332"/>
          </a:xfrm>
          <a:prstGeom prst="rect">
            <a:avLst/>
          </a:prstGeom>
          <a:noFill/>
        </p:spPr>
        <p:txBody>
          <a:bodyPr wrap="square" rtlCol="0">
            <a:spAutoFit/>
          </a:bodyPr>
          <a:lstStyle/>
          <a:p>
            <a:pPr algn="ctr"/>
            <a:r>
              <a:rPr lang="en-GB" sz="900" b="1" dirty="0">
                <a:solidFill>
                  <a:schemeClr val="bg1"/>
                </a:solidFill>
                <a:latin typeface="Arial" panose="020B0604020202020204" pitchFamily="34" charset="0"/>
                <a:cs typeface="Arial" panose="020B0604020202020204" pitchFamily="34" charset="0"/>
              </a:rPr>
              <a:t>www.testingweek.eu</a:t>
            </a:r>
          </a:p>
          <a:p>
            <a:pPr algn="ctr"/>
            <a:r>
              <a:rPr lang="en-GB" sz="900" b="1" dirty="0">
                <a:solidFill>
                  <a:schemeClr val="bg1"/>
                </a:solidFill>
                <a:latin typeface="Arial" panose="020B0604020202020204" pitchFamily="34" charset="0"/>
                <a:cs typeface="Arial" panose="020B0604020202020204" pitchFamily="34" charset="0"/>
              </a:rPr>
              <a:t>www.eurotest.org</a:t>
            </a:r>
          </a:p>
        </p:txBody>
      </p:sp>
      <p:sp>
        <p:nvSpPr>
          <p:cNvPr id="4" name="Slide Number Placeholder 3">
            <a:extLst>
              <a:ext uri="{FF2B5EF4-FFF2-40B4-BE49-F238E27FC236}">
                <a16:creationId xmlns:a16="http://schemas.microsoft.com/office/drawing/2014/main" id="{0F435221-C59A-413F-B56F-463BEAA5BC41}"/>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253707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46374" y="1709738"/>
            <a:ext cx="10301075" cy="2852737"/>
          </a:xfrm>
        </p:spPr>
        <p:txBody>
          <a:bodyPr anchor="b">
            <a:normAutofit/>
          </a:bodyPr>
          <a:lstStyle>
            <a:lvl1pPr>
              <a:defRPr sz="4800"/>
            </a:lvl1pPr>
          </a:lstStyle>
          <a:p>
            <a:r>
              <a:rPr lang="en-GB" noProof="0"/>
              <a:t>Click to edit Master title style</a:t>
            </a:r>
          </a:p>
        </p:txBody>
      </p:sp>
      <p:sp>
        <p:nvSpPr>
          <p:cNvPr id="3" name="Text Placeholder 2"/>
          <p:cNvSpPr>
            <a:spLocks noGrp="1"/>
          </p:cNvSpPr>
          <p:nvPr>
            <p:ph type="body" idx="1"/>
          </p:nvPr>
        </p:nvSpPr>
        <p:spPr>
          <a:xfrm>
            <a:off x="1046374" y="4589463"/>
            <a:ext cx="10301076"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Edit Master text styles</a:t>
            </a:r>
          </a:p>
        </p:txBody>
      </p:sp>
      <p:sp>
        <p:nvSpPr>
          <p:cNvPr id="4" name="Slide Number Placeholder 3">
            <a:extLst>
              <a:ext uri="{FF2B5EF4-FFF2-40B4-BE49-F238E27FC236}">
                <a16:creationId xmlns:a16="http://schemas.microsoft.com/office/drawing/2014/main" id="{E79B7E72-AB22-426C-8CF2-4B980D8525C6}"/>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297196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1933899" y="1649691"/>
            <a:ext cx="4570596" cy="45272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64751" y="1649691"/>
            <a:ext cx="4689049" cy="45272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FE1231DB-2C96-4347-8171-D2A3729D5A17}"/>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373491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2372" y="365125"/>
            <a:ext cx="9453016"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05B21AE9-8C5E-4927-A2CA-89176E438C8F}"/>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34113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Right Triangle 5">
            <a:extLst>
              <a:ext uri="{FF2B5EF4-FFF2-40B4-BE49-F238E27FC236}">
                <a16:creationId xmlns:a16="http://schemas.microsoft.com/office/drawing/2014/main" id="{CD1571B0-5126-43F0-82D3-4297946B2366}"/>
              </a:ext>
            </a:extLst>
          </p:cNvPr>
          <p:cNvSpPr/>
          <p:nvPr userDrawn="1"/>
        </p:nvSpPr>
        <p:spPr>
          <a:xfrm>
            <a:off x="1" y="764704"/>
            <a:ext cx="1524000" cy="6093296"/>
          </a:xfrm>
          <a:prstGeom prst="rtTriangle">
            <a:avLst/>
          </a:prstGeom>
          <a:solidFill>
            <a:srgbClr val="1D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4" name="TextBox 3">
            <a:extLst>
              <a:ext uri="{FF2B5EF4-FFF2-40B4-BE49-F238E27FC236}">
                <a16:creationId xmlns:a16="http://schemas.microsoft.com/office/drawing/2014/main" id="{F8B3758C-1D2E-4676-8D15-08D812716EBB}"/>
              </a:ext>
            </a:extLst>
          </p:cNvPr>
          <p:cNvSpPr txBox="1"/>
          <p:nvPr userDrawn="1"/>
        </p:nvSpPr>
        <p:spPr>
          <a:xfrm>
            <a:off x="-71006" y="6409323"/>
            <a:ext cx="1513613" cy="369332"/>
          </a:xfrm>
          <a:prstGeom prst="rect">
            <a:avLst/>
          </a:prstGeom>
          <a:noFill/>
        </p:spPr>
        <p:txBody>
          <a:bodyPr wrap="square" rtlCol="0">
            <a:spAutoFit/>
          </a:bodyPr>
          <a:lstStyle/>
          <a:p>
            <a:pPr algn="ctr"/>
            <a:r>
              <a:rPr lang="en-GB" sz="900" b="1" dirty="0">
                <a:solidFill>
                  <a:schemeClr val="bg1"/>
                </a:solidFill>
                <a:latin typeface="Arial" panose="020B0604020202020204" pitchFamily="34" charset="0"/>
                <a:cs typeface="Arial" panose="020B0604020202020204" pitchFamily="34" charset="0"/>
              </a:rPr>
              <a:t>www.testingweek.eu</a:t>
            </a:r>
          </a:p>
          <a:p>
            <a:pPr algn="ctr"/>
            <a:r>
              <a:rPr lang="en-GB" sz="900" b="1" dirty="0">
                <a:solidFill>
                  <a:schemeClr val="bg1"/>
                </a:solidFill>
                <a:latin typeface="Arial" panose="020B0604020202020204" pitchFamily="34" charset="0"/>
                <a:cs typeface="Arial" panose="020B0604020202020204" pitchFamily="34" charset="0"/>
              </a:rPr>
              <a:t>www.eurotest.org</a:t>
            </a:r>
          </a:p>
        </p:txBody>
      </p:sp>
      <p:sp>
        <p:nvSpPr>
          <p:cNvPr id="3" name="Slide Number Placeholder 2">
            <a:extLst>
              <a:ext uri="{FF2B5EF4-FFF2-40B4-BE49-F238E27FC236}">
                <a16:creationId xmlns:a16="http://schemas.microsoft.com/office/drawing/2014/main" id="{E4B6B2A7-47FC-41F6-B05F-C5F0317EA445}"/>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48235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E53E3E-3CCC-4B69-B2BC-5AD6E6DB75C3}"/>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259820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215" y="451667"/>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701663" y="99218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153" y="205186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9B3CED56-D57F-493F-9347-A6A5BF9F00AC}"/>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166721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8031" y="454024"/>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5101" y="99218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95969" y="205422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808DEBB0-630F-4410-B601-50A6B968D34D}"/>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71436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3900" y="365125"/>
            <a:ext cx="9419899" cy="1086603"/>
          </a:xfrm>
          <a:prstGeom prst="rect">
            <a:avLst/>
          </a:prstGeom>
        </p:spPr>
        <p:txBody>
          <a:bodyPr vert="horz" lIns="91440" tIns="45720" rIns="91440" bIns="45720" rtlCol="0" anchor="ctr">
            <a:normAutofit/>
          </a:bodyPr>
          <a:lstStyle/>
          <a:p>
            <a:r>
              <a:rPr lang="en-GB" noProof="0"/>
              <a:t>Click to edit Master title style</a:t>
            </a:r>
          </a:p>
        </p:txBody>
      </p:sp>
      <p:sp>
        <p:nvSpPr>
          <p:cNvPr id="3" name="Text Placeholder 2"/>
          <p:cNvSpPr>
            <a:spLocks noGrp="1"/>
          </p:cNvSpPr>
          <p:nvPr>
            <p:ph type="body" idx="1"/>
          </p:nvPr>
        </p:nvSpPr>
        <p:spPr>
          <a:xfrm>
            <a:off x="1933900" y="1550191"/>
            <a:ext cx="9419899" cy="4626772"/>
          </a:xfrm>
          <a:prstGeom prst="rect">
            <a:avLst/>
          </a:prstGeom>
        </p:spPr>
        <p:txBody>
          <a:bodyPr vert="horz" lIns="91440" tIns="45720" rIns="91440" bIns="45720" rtlCol="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Right Triangle 6">
            <a:extLst>
              <a:ext uri="{FF2B5EF4-FFF2-40B4-BE49-F238E27FC236}">
                <a16:creationId xmlns:a16="http://schemas.microsoft.com/office/drawing/2014/main" id="{380B4B98-1E9D-4FB0-AF26-BFE480F62041}"/>
              </a:ext>
            </a:extLst>
          </p:cNvPr>
          <p:cNvSpPr/>
          <p:nvPr userDrawn="1"/>
        </p:nvSpPr>
        <p:spPr>
          <a:xfrm>
            <a:off x="2" y="764704"/>
            <a:ext cx="1371599" cy="6093296"/>
          </a:xfrm>
          <a:prstGeom prst="rtTriangle">
            <a:avLst/>
          </a:prstGeom>
          <a:solidFill>
            <a:srgbClr val="1D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Right Triangle 7">
            <a:extLst>
              <a:ext uri="{FF2B5EF4-FFF2-40B4-BE49-F238E27FC236}">
                <a16:creationId xmlns:a16="http://schemas.microsoft.com/office/drawing/2014/main" id="{3581D34A-9632-4E16-8C68-7A7CDEF07BBF}"/>
              </a:ext>
            </a:extLst>
          </p:cNvPr>
          <p:cNvSpPr/>
          <p:nvPr userDrawn="1"/>
        </p:nvSpPr>
        <p:spPr>
          <a:xfrm rot="16200000">
            <a:off x="5812873" y="497989"/>
            <a:ext cx="566257" cy="12192000"/>
          </a:xfrm>
          <a:prstGeom prst="rtTriangl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0" name="Picture 9">
            <a:extLst>
              <a:ext uri="{FF2B5EF4-FFF2-40B4-BE49-F238E27FC236}">
                <a16:creationId xmlns:a16="http://schemas.microsoft.com/office/drawing/2014/main" id="{0980F3F2-4691-43E3-9528-66A7CC2AD2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0271" y="173794"/>
            <a:ext cx="1602670" cy="1469263"/>
          </a:xfrm>
          <a:prstGeom prst="rect">
            <a:avLst/>
          </a:prstGeom>
        </p:spPr>
      </p:pic>
      <p:sp>
        <p:nvSpPr>
          <p:cNvPr id="9" name="TextBox 8">
            <a:extLst>
              <a:ext uri="{FF2B5EF4-FFF2-40B4-BE49-F238E27FC236}">
                <a16:creationId xmlns:a16="http://schemas.microsoft.com/office/drawing/2014/main" id="{9380EE98-3B00-4635-A39F-263A165517E2}"/>
              </a:ext>
            </a:extLst>
          </p:cNvPr>
          <p:cNvSpPr txBox="1"/>
          <p:nvPr userDrawn="1"/>
        </p:nvSpPr>
        <p:spPr>
          <a:xfrm>
            <a:off x="-71006" y="6409323"/>
            <a:ext cx="1513613" cy="369332"/>
          </a:xfrm>
          <a:prstGeom prst="rect">
            <a:avLst/>
          </a:prstGeom>
          <a:noFill/>
        </p:spPr>
        <p:txBody>
          <a:bodyPr wrap="square" rtlCol="0">
            <a:spAutoFit/>
          </a:bodyPr>
          <a:lstStyle/>
          <a:p>
            <a:pPr algn="ctr"/>
            <a:r>
              <a:rPr lang="en-GB" sz="900" b="1" dirty="0">
                <a:solidFill>
                  <a:schemeClr val="bg1"/>
                </a:solidFill>
                <a:latin typeface="Arial" panose="020B0604020202020204" pitchFamily="34" charset="0"/>
                <a:cs typeface="Arial" panose="020B0604020202020204" pitchFamily="34" charset="0"/>
              </a:rPr>
              <a:t>www.testingweek.eu</a:t>
            </a:r>
          </a:p>
          <a:p>
            <a:pPr algn="ctr"/>
            <a:r>
              <a:rPr lang="en-GB" sz="900" b="1" dirty="0">
                <a:solidFill>
                  <a:schemeClr val="bg1"/>
                </a:solidFill>
                <a:latin typeface="Arial" panose="020B0604020202020204" pitchFamily="34" charset="0"/>
                <a:cs typeface="Arial" panose="020B0604020202020204" pitchFamily="34" charset="0"/>
              </a:rPr>
              <a:t>www.eurotest.org</a:t>
            </a:r>
          </a:p>
        </p:txBody>
      </p:sp>
      <p:sp>
        <p:nvSpPr>
          <p:cNvPr id="4" name="Slide Number Placeholder 3">
            <a:extLst>
              <a:ext uri="{FF2B5EF4-FFF2-40B4-BE49-F238E27FC236}">
                <a16:creationId xmlns:a16="http://schemas.microsoft.com/office/drawing/2014/main" id="{CBB41AE3-8B08-4F55-B4BE-80BA52E21189}"/>
              </a:ext>
            </a:extLst>
          </p:cNvPr>
          <p:cNvSpPr>
            <a:spLocks noGrp="1"/>
          </p:cNvSpPr>
          <p:nvPr>
            <p:ph type="sldNum" sz="quarter" idx="4"/>
          </p:nvPr>
        </p:nvSpPr>
        <p:spPr>
          <a:xfrm>
            <a:off x="9242196" y="6409323"/>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29801473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lnSpc>
          <a:spcPct val="90000"/>
        </a:lnSpc>
        <a:spcBef>
          <a:spcPct val="0"/>
        </a:spcBef>
        <a:buNone/>
        <a:defRPr sz="4000" b="1" kern="1200">
          <a:solidFill>
            <a:srgbClr val="1D4EA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dc.europa.eu/sites/default/files/documents/hiv-aids-surveillance-europe-2018.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xml"/><Relationship Id="rId7" Type="http://schemas.openxmlformats.org/officeDocument/2006/relationships/slide" Target="slide2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slide" Target="slide52.xml"/><Relationship Id="rId4" Type="http://schemas.openxmlformats.org/officeDocument/2006/relationships/slide" Target="slide10.xml"/><Relationship Id="rId9" Type="http://schemas.openxmlformats.org/officeDocument/2006/relationships/slide" Target="slide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plosone.org/article/info:doi/10.1371/journal.pone.0013132"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eurotest.org/HIV-Indicator-Condition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ecdc.europa.eu/en/publications-data/public-health-guidance-hiv-hepatitis-b-and-c-testing-eueea"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testingweek.eu/"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cdc.europa.eu/sites/default/files/documents/hiv-aids-surveillance-europe-2018.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euro.who.int/en/what-we-do/health-topics/communicable-diseases/hivaids/publications/2010/scaling-up-hiv-testing-and-counselling-in-the-who-european-region.-policy-framework" TargetMode="External"/><Relationship Id="rId4" Type="http://schemas.openxmlformats.org/officeDocument/2006/relationships/hyperlink" Target="https://www.ecdc.europa.eu/sites/default/files/documents/hiv-hep-testing-guidance_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1624" y="2420889"/>
            <a:ext cx="7772400" cy="1154559"/>
          </a:xfrm>
        </p:spPr>
        <p:txBody>
          <a:bodyPr>
            <a:normAutofit fontScale="90000"/>
          </a:bodyPr>
          <a:lstStyle/>
          <a:p>
            <a:r>
              <a:rPr lang="en-GB" sz="4400" dirty="0"/>
              <a:t>Dossier of Evidence</a:t>
            </a:r>
            <a:br>
              <a:rPr lang="en-GB" sz="3600" dirty="0"/>
            </a:br>
            <a:br>
              <a:rPr lang="en-GB" sz="3600" dirty="0"/>
            </a:br>
            <a:r>
              <a:rPr lang="en-GB" sz="4000" dirty="0"/>
              <a:t>Why is it necessary to scale up HIV testing in Europe?</a:t>
            </a:r>
            <a:endParaRPr lang="en-GB" b="1" dirty="0">
              <a:solidFill>
                <a:srgbClr val="1D4E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932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199453" y="2946338"/>
            <a:ext cx="7200900" cy="1079500"/>
          </a:xfrm>
        </p:spPr>
        <p:txBody>
          <a:bodyPr>
            <a:normAutofit/>
          </a:bodyPr>
          <a:lstStyle/>
          <a:p>
            <a:pPr algn="ctr" eaLnBrk="1" hangingPunct="1"/>
            <a:r>
              <a:rPr lang="en-GB" sz="3600" dirty="0">
                <a:latin typeface="Arial" charset="0"/>
                <a:cs typeface="Arial" charset="0"/>
              </a:rPr>
              <a:t>Late Diagnosis of HIV Infection</a:t>
            </a:r>
            <a:endParaRPr lang="en-GB" dirty="0">
              <a:latin typeface="Arial" charset="0"/>
              <a:cs typeface="Arial" charset="0"/>
            </a:endParaRPr>
          </a:p>
        </p:txBody>
      </p:sp>
    </p:spTree>
    <p:extLst>
      <p:ext uri="{BB962C8B-B14F-4D97-AF65-F5344CB8AC3E}">
        <p14:creationId xmlns:p14="http://schemas.microsoft.com/office/powerpoint/2010/main" val="299825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p:cNvSpPr>
            <a:spLocks noGrp="1"/>
          </p:cNvSpPr>
          <p:nvPr>
            <p:ph idx="1"/>
          </p:nvPr>
        </p:nvSpPr>
        <p:spPr>
          <a:xfrm>
            <a:off x="1828800" y="1440000"/>
            <a:ext cx="9729216" cy="4824000"/>
          </a:xfrm>
        </p:spPr>
        <p:txBody>
          <a:bodyPr>
            <a:normAutofit/>
          </a:bodyPr>
          <a:lstStyle/>
          <a:p>
            <a:r>
              <a:rPr lang="en-GB" sz="2200" dirty="0"/>
              <a:t>The expression </a:t>
            </a:r>
            <a:r>
              <a:rPr lang="en-GB" sz="2200" b="1" dirty="0">
                <a:solidFill>
                  <a:srgbClr val="009640"/>
                </a:solidFill>
              </a:rPr>
              <a:t>late presentation </a:t>
            </a:r>
            <a:r>
              <a:rPr lang="en-GB" sz="2200" dirty="0"/>
              <a:t>is used when people are unaware of their HIV infection and not diagnosed until their </a:t>
            </a:r>
            <a:r>
              <a:rPr lang="en-GB" sz="2200" b="1" dirty="0"/>
              <a:t>CD4 count is below 350 cells/mL </a:t>
            </a:r>
            <a:r>
              <a:rPr lang="en-GB" sz="2200" dirty="0"/>
              <a:t>or have </a:t>
            </a:r>
            <a:r>
              <a:rPr lang="en-GB" sz="2200" b="1" dirty="0"/>
              <a:t>an AIDS-defining event</a:t>
            </a:r>
            <a:r>
              <a:rPr lang="en-GB" sz="2200" dirty="0"/>
              <a:t>, regardless of the CD4 cell count</a:t>
            </a:r>
          </a:p>
          <a:p>
            <a:endParaRPr lang="en-GB" sz="2200" dirty="0"/>
          </a:p>
          <a:p>
            <a:r>
              <a:rPr lang="en-GB" sz="2200" dirty="0"/>
              <a:t>The expression </a:t>
            </a:r>
            <a:r>
              <a:rPr lang="en-GB" sz="2200" b="1" dirty="0">
                <a:solidFill>
                  <a:srgbClr val="009640"/>
                </a:solidFill>
              </a:rPr>
              <a:t>presentation with advanced HIV disease</a:t>
            </a:r>
            <a:r>
              <a:rPr lang="en-GB" sz="2200" b="1" dirty="0"/>
              <a:t> </a:t>
            </a:r>
            <a:r>
              <a:rPr lang="en-GB" sz="2200" dirty="0"/>
              <a:t>is used when people are diagnosed with a </a:t>
            </a:r>
            <a:r>
              <a:rPr lang="en-GB" sz="2200" b="1" dirty="0"/>
              <a:t>CD4 count below 200 cells/mL </a:t>
            </a:r>
            <a:r>
              <a:rPr lang="en-GB" sz="2200" dirty="0"/>
              <a:t>or an </a:t>
            </a:r>
            <a:r>
              <a:rPr lang="en-GB" sz="2200" b="1" dirty="0"/>
              <a:t>AIDS-defining event</a:t>
            </a:r>
            <a:r>
              <a:rPr lang="en-GB" sz="2200" dirty="0"/>
              <a:t>, regardless of the CD4 cell count</a:t>
            </a:r>
            <a:endParaRPr lang="da-DK" sz="2200" dirty="0"/>
          </a:p>
          <a:p>
            <a:endParaRPr lang="en-GB" dirty="0"/>
          </a:p>
        </p:txBody>
      </p:sp>
      <p:sp>
        <p:nvSpPr>
          <p:cNvPr id="12" name="Titel 1"/>
          <p:cNvSpPr>
            <a:spLocks noGrp="1"/>
          </p:cNvSpPr>
          <p:nvPr>
            <p:ph type="title"/>
          </p:nvPr>
        </p:nvSpPr>
        <p:spPr>
          <a:xfrm>
            <a:off x="2084832" y="-130102"/>
            <a:ext cx="9595104" cy="1570101"/>
          </a:xfrm>
        </p:spPr>
        <p:txBody>
          <a:bodyPr>
            <a:normAutofit/>
          </a:bodyPr>
          <a:lstStyle/>
          <a:p>
            <a:pPr algn="ctr"/>
            <a:br>
              <a:rPr lang="en-GB" dirty="0"/>
            </a:br>
            <a:r>
              <a:rPr lang="en-GB" sz="3200" dirty="0"/>
              <a:t>What does late diagnosis/ presentation for HIV care mean?</a:t>
            </a:r>
          </a:p>
        </p:txBody>
      </p:sp>
      <p:sp>
        <p:nvSpPr>
          <p:cNvPr id="13" name="Rectangle 12"/>
          <p:cNvSpPr/>
          <p:nvPr/>
        </p:nvSpPr>
        <p:spPr>
          <a:xfrm>
            <a:off x="8375512" y="5858577"/>
            <a:ext cx="3635896" cy="369332"/>
          </a:xfrm>
          <a:prstGeom prst="rect">
            <a:avLst/>
          </a:prstGeom>
        </p:spPr>
        <p:txBody>
          <a:bodyPr wrap="square">
            <a:spAutoFit/>
          </a:bodyPr>
          <a:lstStyle/>
          <a:p>
            <a:pPr algn="r"/>
            <a:r>
              <a:rPr lang="en-US" sz="900" dirty="0">
                <a:solidFill>
                  <a:prstClr val="black">
                    <a:lumMod val="50000"/>
                    <a:lumOff val="50000"/>
                  </a:prstClr>
                </a:solidFill>
                <a:latin typeface="Arial" pitchFamily="34" charset="0"/>
                <a:cs typeface="Arial" pitchFamily="34" charset="0"/>
              </a:rPr>
              <a:t>European late presenter working group: Late presentation of HIV infection: A consensus definition, HIV Medicine 2010</a:t>
            </a:r>
          </a:p>
        </p:txBody>
      </p:sp>
    </p:spTree>
    <p:extLst>
      <p:ext uri="{BB962C8B-B14F-4D97-AF65-F5344CB8AC3E}">
        <p14:creationId xmlns:p14="http://schemas.microsoft.com/office/powerpoint/2010/main" val="305901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a:xfrm>
            <a:off x="2499360" y="72000"/>
            <a:ext cx="9265920" cy="1080000"/>
          </a:xfrm>
        </p:spPr>
        <p:txBody>
          <a:bodyPr>
            <a:normAutofit/>
          </a:bodyPr>
          <a:lstStyle/>
          <a:p>
            <a:pPr algn="ctr">
              <a:defRPr/>
            </a:pPr>
            <a:r>
              <a:rPr lang="en-GB" sz="3600" dirty="0">
                <a:latin typeface="Arial" charset="0"/>
                <a:cs typeface="Arial" charset="0"/>
              </a:rPr>
              <a:t>Late Diagnosis in Europe</a:t>
            </a:r>
            <a:endParaRPr lang="en-GB" sz="3600" dirty="0"/>
          </a:p>
        </p:txBody>
      </p:sp>
      <p:sp>
        <p:nvSpPr>
          <p:cNvPr id="14" name="Pladsholder til indhold 2"/>
          <p:cNvSpPr>
            <a:spLocks noGrp="1"/>
          </p:cNvSpPr>
          <p:nvPr>
            <p:ph idx="1"/>
          </p:nvPr>
        </p:nvSpPr>
        <p:spPr>
          <a:xfrm>
            <a:off x="1844906" y="1258073"/>
            <a:ext cx="9318602" cy="1364160"/>
          </a:xfrm>
        </p:spPr>
        <p:txBody>
          <a:bodyPr>
            <a:normAutofit/>
          </a:bodyPr>
          <a:lstStyle/>
          <a:p>
            <a:pPr marL="0" indent="0">
              <a:buNone/>
              <a:defRPr/>
            </a:pPr>
            <a:r>
              <a:rPr lang="en-GB" sz="2400" dirty="0"/>
              <a:t>Across the WHO European Region with available data in 2017: </a:t>
            </a:r>
          </a:p>
          <a:p>
            <a:pPr>
              <a:defRPr/>
            </a:pPr>
            <a:r>
              <a:rPr lang="en-GB" sz="2000" b="1" dirty="0">
                <a:solidFill>
                  <a:srgbClr val="009640"/>
                </a:solidFill>
              </a:rPr>
              <a:t>53%</a:t>
            </a:r>
            <a:r>
              <a:rPr lang="en-GB" sz="2000" b="1" dirty="0"/>
              <a:t> </a:t>
            </a:r>
            <a:r>
              <a:rPr lang="en-GB" sz="2000" dirty="0"/>
              <a:t>of all HIV cases were diagnosed late</a:t>
            </a:r>
          </a:p>
          <a:p>
            <a:pPr>
              <a:defRPr/>
            </a:pPr>
            <a:r>
              <a:rPr lang="en-GB" sz="2000" dirty="0"/>
              <a:t>Including </a:t>
            </a:r>
            <a:r>
              <a:rPr lang="en-GB" sz="2000" b="1" dirty="0">
                <a:solidFill>
                  <a:srgbClr val="009640"/>
                </a:solidFill>
              </a:rPr>
              <a:t>32% </a:t>
            </a:r>
            <a:r>
              <a:rPr lang="en-GB" sz="2000" dirty="0"/>
              <a:t>with advanced HIV disease</a:t>
            </a:r>
          </a:p>
        </p:txBody>
      </p:sp>
      <p:pic>
        <p:nvPicPr>
          <p:cNvPr id="2" name="Picture 1">
            <a:extLst>
              <a:ext uri="{FF2B5EF4-FFF2-40B4-BE49-F238E27FC236}">
                <a16:creationId xmlns:a16="http://schemas.microsoft.com/office/drawing/2014/main" id="{ADF7BB8E-A020-436A-BA24-3FE18BBCC879}"/>
              </a:ext>
            </a:extLst>
          </p:cNvPr>
          <p:cNvPicPr>
            <a:picLocks noChangeAspect="1"/>
          </p:cNvPicPr>
          <p:nvPr/>
        </p:nvPicPr>
        <p:blipFill>
          <a:blip r:embed="rId3"/>
          <a:stretch>
            <a:fillRect/>
          </a:stretch>
        </p:blipFill>
        <p:spPr>
          <a:xfrm>
            <a:off x="2265424" y="2502296"/>
            <a:ext cx="7981527" cy="3884814"/>
          </a:xfrm>
          <a:prstGeom prst="rect">
            <a:avLst/>
          </a:prstGeom>
        </p:spPr>
      </p:pic>
      <p:sp>
        <p:nvSpPr>
          <p:cNvPr id="9" name="Text Box 6">
            <a:extLst>
              <a:ext uri="{FF2B5EF4-FFF2-40B4-BE49-F238E27FC236}">
                <a16:creationId xmlns:a16="http://schemas.microsoft.com/office/drawing/2014/main" id="{0A82F32D-7AF9-4C50-8F1F-C4AF26ADDD30}"/>
              </a:ext>
            </a:extLst>
          </p:cNvPr>
          <p:cNvSpPr txBox="1">
            <a:spLocks noChangeArrowheads="1"/>
          </p:cNvSpPr>
          <p:nvPr/>
        </p:nvSpPr>
        <p:spPr bwMode="auto">
          <a:xfrm>
            <a:off x="7892143" y="6138078"/>
            <a:ext cx="3332172" cy="215444"/>
          </a:xfrm>
          <a:prstGeom prst="rect">
            <a:avLst/>
          </a:prstGeom>
          <a:noFill/>
          <a:ln w="9525">
            <a:noFill/>
            <a:miter lim="800000"/>
            <a:headEnd/>
            <a:tailEnd/>
          </a:ln>
        </p:spPr>
        <p:txBody>
          <a:bodyPr wrap="square">
            <a:spAutoFit/>
          </a:bodyPr>
          <a:lstStyle/>
          <a:p>
            <a:pPr algn="r">
              <a:defRPr/>
            </a:pPr>
            <a:r>
              <a:rPr lang="en-GB" sz="800" dirty="0">
                <a:solidFill>
                  <a:schemeClr val="tx1">
                    <a:lumMod val="50000"/>
                    <a:lumOff val="50000"/>
                  </a:schemeClr>
                </a:solidFill>
                <a:latin typeface="Arial" pitchFamily="34" charset="0"/>
                <a:cs typeface="Arial" pitchFamily="34" charset="0"/>
              </a:rPr>
              <a:t>ECDC 2018 HIV/AIDS Surveillance in Europe 2018-2017 data</a:t>
            </a:r>
          </a:p>
        </p:txBody>
      </p:sp>
    </p:spTree>
    <p:extLst>
      <p:ext uri="{BB962C8B-B14F-4D97-AF65-F5344CB8AC3E}">
        <p14:creationId xmlns:p14="http://schemas.microsoft.com/office/powerpoint/2010/main" val="253120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3684000" y="407612"/>
            <a:ext cx="6840000" cy="1080000"/>
          </a:xfrm>
        </p:spPr>
        <p:txBody>
          <a:bodyPr>
            <a:normAutofit/>
          </a:bodyPr>
          <a:lstStyle/>
          <a:p>
            <a:pPr algn="ctr"/>
            <a:r>
              <a:rPr lang="en-GB" sz="3200" dirty="0"/>
              <a:t>Late Diagnosis in Europe</a:t>
            </a:r>
          </a:p>
        </p:txBody>
      </p:sp>
      <p:sp>
        <p:nvSpPr>
          <p:cNvPr id="15" name="Content Placeholder 4"/>
          <p:cNvSpPr>
            <a:spLocks noGrp="1"/>
          </p:cNvSpPr>
          <p:nvPr>
            <p:ph idx="1"/>
          </p:nvPr>
        </p:nvSpPr>
        <p:spPr>
          <a:xfrm>
            <a:off x="2109216" y="1457141"/>
            <a:ext cx="9485376" cy="4509280"/>
          </a:xfrm>
        </p:spPr>
        <p:txBody>
          <a:bodyPr>
            <a:normAutofit/>
          </a:bodyPr>
          <a:lstStyle/>
          <a:p>
            <a:pPr marL="0" indent="0">
              <a:buNone/>
            </a:pPr>
            <a:r>
              <a:rPr lang="en-US" sz="1800" dirty="0"/>
              <a:t>The COHERE study examined risk factors and outcomes for late presentation in Europe. Results from the study found that:</a:t>
            </a:r>
          </a:p>
          <a:p>
            <a:r>
              <a:rPr lang="en-US" sz="1800" dirty="0"/>
              <a:t>Late presenters decreased over time in both Central and Northern Europe among homosexual men, and male and female heterosexuals, but increased over time for female heterosexuals and male intravenous drug users (IDUs) from Southern Europe and in male and female IDUs from Eastern Europe.</a:t>
            </a:r>
            <a:endParaRPr lang="en-GB" sz="1800" dirty="0"/>
          </a:p>
          <a:p>
            <a:r>
              <a:rPr lang="en-GB" sz="1800" dirty="0"/>
              <a:t>Late presenters had </a:t>
            </a:r>
            <a:r>
              <a:rPr lang="en-GB" sz="1800" b="1" dirty="0">
                <a:solidFill>
                  <a:srgbClr val="009640"/>
                </a:solidFill>
              </a:rPr>
              <a:t>6-13 fold excess risk </a:t>
            </a:r>
            <a:r>
              <a:rPr lang="en-GB" sz="1800" dirty="0"/>
              <a:t>of contracting AIDS or die within first year after diagnosis</a:t>
            </a:r>
          </a:p>
          <a:p>
            <a:r>
              <a:rPr lang="en-US" sz="1800" dirty="0"/>
              <a:t>Earlier and more widespread testing, timely referrals after testing positive, and improved retention in care strategies are required to further reduce the incidence of late diagnosis across Europe (and elsewhere)</a:t>
            </a:r>
            <a:endParaRPr lang="en-GB" sz="1800" dirty="0"/>
          </a:p>
        </p:txBody>
      </p:sp>
      <p:sp>
        <p:nvSpPr>
          <p:cNvPr id="19" name="Rectangle 18"/>
          <p:cNvSpPr/>
          <p:nvPr/>
        </p:nvSpPr>
        <p:spPr>
          <a:xfrm>
            <a:off x="5049445" y="5720607"/>
            <a:ext cx="6858000" cy="369332"/>
          </a:xfrm>
          <a:prstGeom prst="rect">
            <a:avLst/>
          </a:prstGeom>
        </p:spPr>
        <p:txBody>
          <a:bodyPr wrap="square">
            <a:spAutoFit/>
          </a:bodyPr>
          <a:lstStyle/>
          <a:p>
            <a:pPr lvl="1" algn="r"/>
            <a:r>
              <a:rPr lang="en-US" sz="900" dirty="0" err="1">
                <a:solidFill>
                  <a:schemeClr val="bg1">
                    <a:lumMod val="50000"/>
                  </a:schemeClr>
                </a:solidFill>
              </a:rPr>
              <a:t>Mocroft</a:t>
            </a:r>
            <a:r>
              <a:rPr lang="en-US" sz="900" dirty="0">
                <a:solidFill>
                  <a:schemeClr val="bg1">
                    <a:lumMod val="50000"/>
                  </a:schemeClr>
                </a:solidFill>
              </a:rPr>
              <a:t> A et al. Risk Factors and Outcomes for Late Presentation for HIV-Positive Persons in Europe: Results from the Collaboration of Observational HIV Epidemiological Research Europe Study (COHERE). </a:t>
            </a:r>
            <a:r>
              <a:rPr lang="en-US" sz="900" dirty="0" err="1">
                <a:solidFill>
                  <a:schemeClr val="bg1">
                    <a:lumMod val="50000"/>
                  </a:schemeClr>
                </a:solidFill>
              </a:rPr>
              <a:t>PLoS</a:t>
            </a:r>
            <a:r>
              <a:rPr lang="en-US" sz="900" dirty="0">
                <a:solidFill>
                  <a:schemeClr val="bg1">
                    <a:lumMod val="50000"/>
                  </a:schemeClr>
                </a:solidFill>
              </a:rPr>
              <a:t> Med, 2013</a:t>
            </a:r>
          </a:p>
        </p:txBody>
      </p:sp>
    </p:spTree>
    <p:extLst>
      <p:ext uri="{BB962C8B-B14F-4D97-AF65-F5344CB8AC3E}">
        <p14:creationId xmlns:p14="http://schemas.microsoft.com/office/powerpoint/2010/main" val="149953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a:xfrm>
            <a:off x="2170176" y="324480"/>
            <a:ext cx="9400032" cy="1080000"/>
          </a:xfrm>
        </p:spPr>
        <p:txBody>
          <a:bodyPr>
            <a:normAutofit/>
          </a:bodyPr>
          <a:lstStyle/>
          <a:p>
            <a:pPr algn="ctr" eaLnBrk="1" hangingPunct="1"/>
            <a:r>
              <a:rPr lang="en-GB" sz="3600" dirty="0">
                <a:latin typeface="Arial" charset="0"/>
                <a:cs typeface="Arial" charset="0"/>
              </a:rPr>
              <a:t>Late diagnosis of HIV infection</a:t>
            </a:r>
            <a:br>
              <a:rPr lang="en-GB" sz="2900" dirty="0">
                <a:latin typeface="Arial" charset="0"/>
                <a:cs typeface="Arial" charset="0"/>
              </a:rPr>
            </a:br>
            <a:r>
              <a:rPr lang="en-GB" sz="2200" dirty="0">
                <a:solidFill>
                  <a:srgbClr val="F50909"/>
                </a:solidFill>
                <a:latin typeface="Arial" charset="0"/>
                <a:cs typeface="Arial" charset="0"/>
              </a:rPr>
              <a:t>Template slide for national data</a:t>
            </a:r>
          </a:p>
        </p:txBody>
      </p:sp>
      <p:sp>
        <p:nvSpPr>
          <p:cNvPr id="12" name="Pladsholder til indhold 2"/>
          <p:cNvSpPr>
            <a:spLocks noGrp="1"/>
          </p:cNvSpPr>
          <p:nvPr>
            <p:ph idx="1"/>
          </p:nvPr>
        </p:nvSpPr>
        <p:spPr>
          <a:xfrm>
            <a:off x="2170176" y="1440000"/>
            <a:ext cx="9400032" cy="4824000"/>
          </a:xfrm>
        </p:spPr>
        <p:txBody>
          <a:bodyPr>
            <a:normAutofit/>
          </a:bodyPr>
          <a:lstStyle/>
          <a:p>
            <a:pPr marL="0" indent="0">
              <a:buNone/>
            </a:pPr>
            <a:r>
              <a:rPr lang="en-GB" sz="2200" dirty="0"/>
              <a:t>Populate this slide with the below:</a:t>
            </a:r>
          </a:p>
          <a:p>
            <a:pPr eaLnBrk="1" hangingPunct="1"/>
            <a:r>
              <a:rPr lang="en-GB" sz="2200" i="1" dirty="0"/>
              <a:t>Percentages of new HIV cases who present with late diagnosis</a:t>
            </a:r>
          </a:p>
          <a:p>
            <a:pPr eaLnBrk="1" hangingPunct="1"/>
            <a:endParaRPr lang="en-GB" sz="2200" i="1" dirty="0"/>
          </a:p>
          <a:p>
            <a:pPr eaLnBrk="1" hangingPunct="1"/>
            <a:r>
              <a:rPr lang="en-GB" sz="2200" i="1" dirty="0"/>
              <a:t>Percentages of new HIV cases who present with advanced HIV infection</a:t>
            </a:r>
          </a:p>
          <a:p>
            <a:pPr eaLnBrk="1" hangingPunct="1"/>
            <a:endParaRPr lang="en-GB" sz="2200" i="1" dirty="0"/>
          </a:p>
          <a:p>
            <a:pPr eaLnBrk="1" hangingPunct="1">
              <a:defRPr/>
            </a:pPr>
            <a:r>
              <a:rPr lang="en-GB" sz="2200" i="1" dirty="0"/>
              <a:t>Useful resources:</a:t>
            </a:r>
          </a:p>
          <a:p>
            <a:pPr lvl="1">
              <a:defRPr/>
            </a:pPr>
            <a:r>
              <a:rPr lang="en-GB" sz="1900" i="1" dirty="0">
                <a:hlinkClick r:id="rId3"/>
              </a:rPr>
              <a:t>ECDC/WHO</a:t>
            </a:r>
            <a:r>
              <a:rPr lang="en-GB" sz="1900" i="1" dirty="0"/>
              <a:t>: HIV/AIDS surveillance in Europe. 2017 </a:t>
            </a:r>
            <a:r>
              <a:rPr lang="en-GB" sz="2000" i="1" dirty="0">
                <a:solidFill>
                  <a:schemeClr val="tx1">
                    <a:lumMod val="50000"/>
                    <a:lumOff val="50000"/>
                  </a:schemeClr>
                </a:solidFill>
              </a:rPr>
              <a:t>Surveillance Report </a:t>
            </a:r>
            <a:r>
              <a:rPr lang="en-GB" sz="1900" i="1" dirty="0"/>
              <a:t>(2018)</a:t>
            </a:r>
          </a:p>
        </p:txBody>
      </p:sp>
    </p:spTree>
    <p:extLst>
      <p:ext uri="{BB962C8B-B14F-4D97-AF65-F5344CB8AC3E}">
        <p14:creationId xmlns:p14="http://schemas.microsoft.com/office/powerpoint/2010/main" val="36904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79023" y="6230597"/>
            <a:ext cx="2664296"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www.testingweek.eu</a:t>
            </a:r>
          </a:p>
          <a:p>
            <a:pPr algn="ctr"/>
            <a:r>
              <a:rPr lang="en-GB" sz="1200" b="1" dirty="0">
                <a:solidFill>
                  <a:schemeClr val="bg1"/>
                </a:solidFill>
                <a:latin typeface="Arial" panose="020B0604020202020204" pitchFamily="34" charset="0"/>
                <a:cs typeface="Arial" panose="020B0604020202020204" pitchFamily="34" charset="0"/>
              </a:rPr>
              <a:t>www.hiveurope.eu </a:t>
            </a:r>
          </a:p>
        </p:txBody>
      </p:sp>
      <p:sp>
        <p:nvSpPr>
          <p:cNvPr id="13" name="Title 1"/>
          <p:cNvSpPr>
            <a:spLocks noGrp="1"/>
          </p:cNvSpPr>
          <p:nvPr>
            <p:ph type="title"/>
          </p:nvPr>
        </p:nvSpPr>
        <p:spPr>
          <a:xfrm>
            <a:off x="1706880" y="2535936"/>
            <a:ext cx="9509760" cy="1483878"/>
          </a:xfrm>
        </p:spPr>
        <p:txBody>
          <a:bodyPr>
            <a:normAutofit/>
          </a:bodyPr>
          <a:lstStyle/>
          <a:p>
            <a:pPr algn="ctr" eaLnBrk="1" hangingPunct="1">
              <a:defRPr/>
            </a:pPr>
            <a:r>
              <a:rPr lang="en-GB" sz="3600" dirty="0">
                <a:latin typeface="Arial" charset="0"/>
                <a:cs typeface="Arial" charset="0"/>
              </a:rPr>
              <a:t>Characteristics of Persons </a:t>
            </a:r>
            <a:br>
              <a:rPr lang="en-GB" sz="3600" dirty="0">
                <a:latin typeface="Arial" charset="0"/>
                <a:cs typeface="Arial" charset="0"/>
              </a:rPr>
            </a:br>
            <a:r>
              <a:rPr lang="en-GB" sz="3600" dirty="0">
                <a:latin typeface="Arial" charset="0"/>
                <a:cs typeface="Arial" charset="0"/>
              </a:rPr>
              <a:t>with Late HIV Diagnosis</a:t>
            </a:r>
            <a:endParaRPr lang="en-GB" dirty="0">
              <a:latin typeface="Arial" charset="0"/>
              <a:cs typeface="Arial" charset="0"/>
            </a:endParaRPr>
          </a:p>
        </p:txBody>
      </p:sp>
    </p:spTree>
    <p:extLst>
      <p:ext uri="{BB962C8B-B14F-4D97-AF65-F5344CB8AC3E}">
        <p14:creationId xmlns:p14="http://schemas.microsoft.com/office/powerpoint/2010/main" val="3588586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79023" y="6230597"/>
            <a:ext cx="2664296"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www.testingweek.eu</a:t>
            </a:r>
          </a:p>
          <a:p>
            <a:pPr algn="ctr"/>
            <a:r>
              <a:rPr lang="en-GB" sz="1200" b="1" dirty="0">
                <a:solidFill>
                  <a:schemeClr val="bg1"/>
                </a:solidFill>
                <a:latin typeface="Arial" panose="020B0604020202020204" pitchFamily="34" charset="0"/>
                <a:cs typeface="Arial" panose="020B0604020202020204" pitchFamily="34" charset="0"/>
              </a:rPr>
              <a:t>www.hiveurope.eu </a:t>
            </a:r>
          </a:p>
        </p:txBody>
      </p:sp>
      <p:sp>
        <p:nvSpPr>
          <p:cNvPr id="8" name="Title 1"/>
          <p:cNvSpPr>
            <a:spLocks noGrp="1"/>
          </p:cNvSpPr>
          <p:nvPr>
            <p:ph type="title"/>
          </p:nvPr>
        </p:nvSpPr>
        <p:spPr>
          <a:xfrm>
            <a:off x="3684000" y="194261"/>
            <a:ext cx="6840000" cy="1080000"/>
          </a:xfrm>
        </p:spPr>
        <p:txBody>
          <a:bodyPr>
            <a:normAutofit/>
          </a:bodyPr>
          <a:lstStyle/>
          <a:p>
            <a:pPr algn="ctr" eaLnBrk="1" hangingPunct="1"/>
            <a:r>
              <a:rPr lang="en-GB" sz="2900" dirty="0">
                <a:latin typeface="Arial" charset="0"/>
                <a:cs typeface="Arial" charset="0"/>
              </a:rPr>
              <a:t>Characteristics of Persons </a:t>
            </a:r>
            <a:br>
              <a:rPr lang="en-GB" sz="2900" dirty="0">
                <a:latin typeface="Arial" charset="0"/>
                <a:cs typeface="Arial" charset="0"/>
              </a:rPr>
            </a:br>
            <a:r>
              <a:rPr lang="en-GB" sz="2900" dirty="0">
                <a:latin typeface="Arial" charset="0"/>
                <a:cs typeface="Arial" charset="0"/>
              </a:rPr>
              <a:t>with Late Diagnosis </a:t>
            </a:r>
          </a:p>
        </p:txBody>
      </p:sp>
      <p:sp>
        <p:nvSpPr>
          <p:cNvPr id="9" name="Content Placeholder 2"/>
          <p:cNvSpPr>
            <a:spLocks noGrp="1"/>
          </p:cNvSpPr>
          <p:nvPr>
            <p:ph idx="1"/>
          </p:nvPr>
        </p:nvSpPr>
        <p:spPr>
          <a:xfrm>
            <a:off x="2097024" y="1440000"/>
            <a:ext cx="9575468" cy="4824000"/>
          </a:xfrm>
        </p:spPr>
        <p:txBody>
          <a:bodyPr rtlCol="0">
            <a:normAutofit/>
          </a:bodyPr>
          <a:lstStyle/>
          <a:p>
            <a:pPr>
              <a:spcAft>
                <a:spcPts val="0"/>
              </a:spcAft>
              <a:defRPr/>
            </a:pPr>
            <a:r>
              <a:rPr lang="en-GB" dirty="0"/>
              <a:t>Across Europe the most common characteristics of persons with late diagnosis include: </a:t>
            </a:r>
          </a:p>
          <a:p>
            <a:pPr lvl="1">
              <a:spcAft>
                <a:spcPts val="0"/>
              </a:spcAft>
              <a:buFont typeface="Arial" pitchFamily="34" charset="0"/>
              <a:buChar char="–"/>
              <a:defRPr/>
            </a:pPr>
            <a:r>
              <a:rPr lang="en-GB" b="1" dirty="0"/>
              <a:t>Migrant status</a:t>
            </a:r>
          </a:p>
          <a:p>
            <a:pPr lvl="1">
              <a:spcAft>
                <a:spcPts val="0"/>
              </a:spcAft>
              <a:buFont typeface="Arial" pitchFamily="34" charset="0"/>
              <a:buChar char="–"/>
              <a:defRPr/>
            </a:pPr>
            <a:r>
              <a:rPr lang="en-GB" b="1" dirty="0"/>
              <a:t>Being older</a:t>
            </a:r>
          </a:p>
          <a:p>
            <a:pPr lvl="1">
              <a:spcAft>
                <a:spcPts val="0"/>
              </a:spcAft>
              <a:buFont typeface="Arial" pitchFamily="34" charset="0"/>
              <a:buChar char="–"/>
              <a:defRPr/>
            </a:pPr>
            <a:r>
              <a:rPr lang="en-GB" b="1" dirty="0"/>
              <a:t>Being heterosexual </a:t>
            </a:r>
          </a:p>
          <a:p>
            <a:pPr lvl="1">
              <a:spcAft>
                <a:spcPts val="0"/>
              </a:spcAft>
              <a:buFont typeface="Arial" pitchFamily="34" charset="0"/>
              <a:buChar char="–"/>
              <a:defRPr/>
            </a:pPr>
            <a:r>
              <a:rPr lang="en-GB" b="1" dirty="0"/>
              <a:t>Living in low HIV prevalence areas</a:t>
            </a:r>
          </a:p>
          <a:p>
            <a:pPr lvl="1">
              <a:spcAft>
                <a:spcPts val="0"/>
              </a:spcAft>
              <a:buFont typeface="Arial" pitchFamily="34" charset="0"/>
              <a:buChar char="–"/>
              <a:defRPr/>
            </a:pPr>
            <a:r>
              <a:rPr lang="en-GB" b="1" dirty="0"/>
              <a:t>Being male</a:t>
            </a:r>
          </a:p>
          <a:p>
            <a:pPr lvl="1">
              <a:spcAft>
                <a:spcPts val="0"/>
              </a:spcAft>
              <a:buFont typeface="Arial" pitchFamily="34" charset="0"/>
              <a:buChar char="–"/>
              <a:defRPr/>
            </a:pPr>
            <a:r>
              <a:rPr lang="en-GB" b="1" dirty="0"/>
              <a:t>Having children</a:t>
            </a:r>
          </a:p>
          <a:p>
            <a:pPr marL="0" indent="0">
              <a:spcAft>
                <a:spcPts val="0"/>
              </a:spcAft>
              <a:buNone/>
              <a:defRPr/>
            </a:pPr>
            <a:endParaRPr lang="en-GB" dirty="0"/>
          </a:p>
          <a:p>
            <a:pPr marL="0" indent="0">
              <a:spcAft>
                <a:spcPts val="0"/>
              </a:spcAft>
              <a:buNone/>
              <a:defRPr/>
            </a:pPr>
            <a:endParaRPr lang="en-GB" dirty="0"/>
          </a:p>
          <a:p>
            <a:pPr marL="0" indent="0">
              <a:spcAft>
                <a:spcPts val="0"/>
              </a:spcAft>
              <a:buNone/>
              <a:defRPr/>
            </a:pPr>
            <a:r>
              <a:rPr lang="en-GB" dirty="0"/>
              <a:t>       					</a:t>
            </a:r>
            <a:r>
              <a:rPr lang="en-GB" sz="3600" dirty="0"/>
              <a:t>	</a:t>
            </a:r>
            <a:r>
              <a:rPr lang="en-GB" sz="3200" b="1" dirty="0">
                <a:solidFill>
                  <a:srgbClr val="009640"/>
                </a:solidFill>
              </a:rPr>
              <a:t>...but...</a:t>
            </a:r>
            <a:endParaRPr lang="en-GB" dirty="0"/>
          </a:p>
        </p:txBody>
      </p:sp>
      <p:sp>
        <p:nvSpPr>
          <p:cNvPr id="11" name="Text Box 5"/>
          <p:cNvSpPr txBox="1">
            <a:spLocks noChangeArrowheads="1"/>
          </p:cNvSpPr>
          <p:nvPr/>
        </p:nvSpPr>
        <p:spPr bwMode="auto">
          <a:xfrm>
            <a:off x="1579023" y="6064858"/>
            <a:ext cx="3587842" cy="507831"/>
          </a:xfrm>
          <a:prstGeom prst="rect">
            <a:avLst/>
          </a:prstGeom>
          <a:noFill/>
          <a:ln w="9525">
            <a:noFill/>
            <a:miter lim="800000"/>
            <a:headEnd/>
            <a:tailEnd/>
          </a:ln>
        </p:spPr>
        <p:txBody>
          <a:bodyPr wrap="none">
            <a:spAutoFit/>
          </a:bodyPr>
          <a:lstStyle/>
          <a:p>
            <a:pPr algn="r">
              <a:defRPr/>
            </a:pPr>
            <a:r>
              <a:rPr lang="en-GB" sz="900" dirty="0">
                <a:solidFill>
                  <a:srgbClr val="7F7F7F"/>
                </a:solidFill>
                <a:cs typeface="Arial" charset="0"/>
              </a:rPr>
              <a:t>Adler A, Mounier-Jack S &amp; Coker J</a:t>
            </a:r>
          </a:p>
          <a:p>
            <a:pPr algn="r">
              <a:defRPr/>
            </a:pPr>
            <a:r>
              <a:rPr lang="en-GB" sz="900" dirty="0">
                <a:solidFill>
                  <a:srgbClr val="7F7F7F"/>
                </a:solidFill>
                <a:cs typeface="Arial" charset="0"/>
              </a:rPr>
              <a:t>Late diagnosis of HIV in Europe: definitional and public health challenges</a:t>
            </a:r>
            <a:br>
              <a:rPr lang="en-GB" sz="900" dirty="0">
                <a:solidFill>
                  <a:srgbClr val="7F7F7F"/>
                </a:solidFill>
                <a:cs typeface="Arial" charset="0"/>
              </a:rPr>
            </a:br>
            <a:r>
              <a:rPr lang="en-GB" sz="900" dirty="0">
                <a:solidFill>
                  <a:srgbClr val="7F7F7F"/>
                </a:solidFill>
                <a:cs typeface="Arial" charset="0"/>
              </a:rPr>
              <a:t>AIDS Care 21, 03 (2009) 284-293.</a:t>
            </a:r>
          </a:p>
        </p:txBody>
      </p:sp>
    </p:spTree>
    <p:extLst>
      <p:ext uri="{BB962C8B-B14F-4D97-AF65-F5344CB8AC3E}">
        <p14:creationId xmlns:p14="http://schemas.microsoft.com/office/powerpoint/2010/main" val="208272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373086" y="72000"/>
            <a:ext cx="9285514" cy="1080000"/>
          </a:xfrm>
        </p:spPr>
        <p:txBody>
          <a:bodyPr>
            <a:normAutofit/>
          </a:bodyPr>
          <a:lstStyle/>
          <a:p>
            <a:pPr algn="ctr" eaLnBrk="1" hangingPunct="1"/>
            <a:r>
              <a:rPr lang="en-GB" sz="2900" dirty="0">
                <a:latin typeface="Arial" charset="0"/>
                <a:cs typeface="Arial" charset="0"/>
              </a:rPr>
              <a:t>Characteristics of Persons </a:t>
            </a:r>
            <a:br>
              <a:rPr lang="en-GB" sz="2900" dirty="0">
                <a:latin typeface="Arial" charset="0"/>
                <a:cs typeface="Arial" charset="0"/>
              </a:rPr>
            </a:br>
            <a:r>
              <a:rPr lang="en-GB" sz="2900" dirty="0">
                <a:latin typeface="Arial" charset="0"/>
                <a:cs typeface="Arial" charset="0"/>
              </a:rPr>
              <a:t>with Late Diagnosis</a:t>
            </a:r>
          </a:p>
        </p:txBody>
      </p:sp>
      <p:sp>
        <p:nvSpPr>
          <p:cNvPr id="13" name="Content Placeholder 2"/>
          <p:cNvSpPr>
            <a:spLocks noGrp="1"/>
          </p:cNvSpPr>
          <p:nvPr>
            <p:ph idx="1"/>
          </p:nvPr>
        </p:nvSpPr>
        <p:spPr>
          <a:xfrm>
            <a:off x="1828800" y="1440000"/>
            <a:ext cx="9741408" cy="4824000"/>
          </a:xfrm>
        </p:spPr>
        <p:txBody>
          <a:bodyPr rtlCol="0">
            <a:normAutofit/>
          </a:bodyPr>
          <a:lstStyle/>
          <a:p>
            <a:pPr>
              <a:spcAft>
                <a:spcPts val="0"/>
              </a:spcAft>
              <a:defRPr/>
            </a:pPr>
            <a:r>
              <a:rPr lang="en-GB" sz="2000" dirty="0"/>
              <a:t>Characteristics </a:t>
            </a:r>
            <a:r>
              <a:rPr lang="en-GB" sz="2000" b="1" dirty="0">
                <a:solidFill>
                  <a:srgbClr val="009640"/>
                </a:solidFill>
              </a:rPr>
              <a:t>vary from country to country </a:t>
            </a:r>
          </a:p>
          <a:p>
            <a:pPr marL="342900" lvl="1" indent="-342900">
              <a:spcAft>
                <a:spcPts val="0"/>
              </a:spcAft>
              <a:defRPr/>
            </a:pPr>
            <a:endParaRPr lang="en-GB" dirty="0"/>
          </a:p>
          <a:p>
            <a:pPr marL="342900" lvl="1" indent="-342900">
              <a:spcAft>
                <a:spcPts val="0"/>
              </a:spcAft>
              <a:defRPr/>
            </a:pPr>
            <a:r>
              <a:rPr lang="en-GB" sz="2000" dirty="0"/>
              <a:t>The prevalence of late diagnosis in any given risk group will depend on a number of factors and vary between countries. </a:t>
            </a:r>
            <a:r>
              <a:rPr lang="en-GB" sz="2000" b="1" dirty="0">
                <a:solidFill>
                  <a:srgbClr val="009640"/>
                </a:solidFill>
              </a:rPr>
              <a:t>These factors include the following…</a:t>
            </a:r>
          </a:p>
          <a:p>
            <a:pPr lvl="1">
              <a:spcAft>
                <a:spcPts val="0"/>
              </a:spcAft>
              <a:buFont typeface="Arial" pitchFamily="34" charset="0"/>
              <a:buChar char="–"/>
              <a:defRPr/>
            </a:pPr>
            <a:endParaRPr lang="en-GB" b="1" dirty="0"/>
          </a:p>
          <a:p>
            <a:pPr lvl="1">
              <a:spcAft>
                <a:spcPts val="0"/>
              </a:spcAft>
              <a:buFont typeface="Arial" pitchFamily="34" charset="0"/>
              <a:buChar char="–"/>
              <a:defRPr/>
            </a:pPr>
            <a:r>
              <a:rPr lang="en-GB" sz="1900" dirty="0"/>
              <a:t>Local trends in the incidence of infection</a:t>
            </a:r>
          </a:p>
          <a:p>
            <a:pPr lvl="1">
              <a:spcAft>
                <a:spcPts val="0"/>
              </a:spcAft>
              <a:buFont typeface="Arial" pitchFamily="34" charset="0"/>
              <a:buChar char="–"/>
              <a:defRPr/>
            </a:pPr>
            <a:r>
              <a:rPr lang="en-GB" sz="1900" dirty="0"/>
              <a:t>The perception of risk by individuals</a:t>
            </a:r>
          </a:p>
          <a:p>
            <a:pPr lvl="1">
              <a:spcAft>
                <a:spcPts val="0"/>
              </a:spcAft>
              <a:buFont typeface="Arial" pitchFamily="34" charset="0"/>
              <a:buChar char="–"/>
              <a:defRPr/>
            </a:pPr>
            <a:r>
              <a:rPr lang="en-GB" sz="1900" dirty="0"/>
              <a:t>The availability of testing programmes and access to these</a:t>
            </a:r>
          </a:p>
          <a:p>
            <a:pPr lvl="1">
              <a:spcAft>
                <a:spcPts val="0"/>
              </a:spcAft>
              <a:buFont typeface="Arial" pitchFamily="34" charset="0"/>
              <a:buChar char="–"/>
              <a:defRPr/>
            </a:pPr>
            <a:r>
              <a:rPr lang="en-GB" sz="1900" dirty="0"/>
              <a:t>Awareness in healthcare settings of HIV and the willingness to carry out an HIV test</a:t>
            </a:r>
          </a:p>
          <a:p>
            <a:pPr lvl="1">
              <a:spcAft>
                <a:spcPts val="0"/>
              </a:spcAft>
              <a:buFont typeface="Arial" pitchFamily="34" charset="0"/>
              <a:buChar char="–"/>
              <a:defRPr/>
            </a:pPr>
            <a:r>
              <a:rPr lang="en-GB" sz="1900" dirty="0"/>
              <a:t>Laws discriminating PLHIV and high-risk groups</a:t>
            </a:r>
          </a:p>
          <a:p>
            <a:pPr>
              <a:spcAft>
                <a:spcPts val="0"/>
              </a:spcAft>
              <a:defRPr/>
            </a:pPr>
            <a:endParaRPr lang="en-GB" sz="2400" dirty="0"/>
          </a:p>
          <a:p>
            <a:pPr marL="400050" lvl="1" indent="0" algn="r">
              <a:spcAft>
                <a:spcPts val="0"/>
              </a:spcAft>
              <a:buNone/>
              <a:defRPr/>
            </a:pPr>
            <a:endParaRPr lang="en-GB" sz="2000" b="1" dirty="0">
              <a:solidFill>
                <a:srgbClr val="009640"/>
              </a:solidFill>
            </a:endParaRPr>
          </a:p>
          <a:p>
            <a:pPr marL="400050" lvl="1" indent="0" algn="r">
              <a:spcAft>
                <a:spcPts val="0"/>
              </a:spcAft>
              <a:buNone/>
              <a:defRPr/>
            </a:pPr>
            <a:endParaRPr lang="en-GB" sz="2000" b="1" dirty="0">
              <a:solidFill>
                <a:srgbClr val="009640"/>
              </a:solidFill>
            </a:endParaRPr>
          </a:p>
          <a:p>
            <a:pPr>
              <a:spcAft>
                <a:spcPts val="0"/>
              </a:spcAft>
              <a:defRPr/>
            </a:pPr>
            <a:endParaRPr lang="en-GB" dirty="0"/>
          </a:p>
          <a:p>
            <a:pPr>
              <a:spcAft>
                <a:spcPts val="0"/>
              </a:spcAft>
              <a:defRPr/>
            </a:pPr>
            <a:endParaRPr lang="en-GB" dirty="0"/>
          </a:p>
        </p:txBody>
      </p:sp>
    </p:spTree>
    <p:extLst>
      <p:ext uri="{BB962C8B-B14F-4D97-AF65-F5344CB8AC3E}">
        <p14:creationId xmlns:p14="http://schemas.microsoft.com/office/powerpoint/2010/main" val="1676775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196613" y="2946338"/>
            <a:ext cx="7200900" cy="1079500"/>
          </a:xfrm>
        </p:spPr>
        <p:txBody>
          <a:bodyPr>
            <a:normAutofit/>
          </a:bodyPr>
          <a:lstStyle/>
          <a:p>
            <a:pPr algn="ctr" eaLnBrk="1" hangingPunct="1"/>
            <a:r>
              <a:rPr lang="en-GB" sz="3600" dirty="0">
                <a:latin typeface="Arial" charset="0"/>
                <a:cs typeface="Arial" charset="0"/>
              </a:rPr>
              <a:t>Consequences of Late Diagnosis</a:t>
            </a:r>
            <a:endParaRPr lang="en-GB" sz="2900" dirty="0">
              <a:latin typeface="Arial" charset="0"/>
              <a:cs typeface="Arial" charset="0"/>
            </a:endParaRPr>
          </a:p>
        </p:txBody>
      </p:sp>
    </p:spTree>
    <p:extLst>
      <p:ext uri="{BB962C8B-B14F-4D97-AF65-F5344CB8AC3E}">
        <p14:creationId xmlns:p14="http://schemas.microsoft.com/office/powerpoint/2010/main" val="1689259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316480" y="304800"/>
            <a:ext cx="9619488" cy="1267840"/>
          </a:xfrm>
        </p:spPr>
        <p:txBody>
          <a:bodyPr>
            <a:normAutofit/>
          </a:bodyPr>
          <a:lstStyle/>
          <a:p>
            <a:r>
              <a:rPr lang="en-GB" sz="3200" dirty="0"/>
              <a:t>Consequences of Late Diagnosis</a:t>
            </a:r>
          </a:p>
        </p:txBody>
      </p:sp>
      <p:sp>
        <p:nvSpPr>
          <p:cNvPr id="9" name="Content Placeholder 2"/>
          <p:cNvSpPr>
            <a:spLocks noGrp="1"/>
          </p:cNvSpPr>
          <p:nvPr>
            <p:ph idx="1"/>
          </p:nvPr>
        </p:nvSpPr>
        <p:spPr>
          <a:xfrm>
            <a:off x="2316480" y="1572640"/>
            <a:ext cx="9168384" cy="4512474"/>
          </a:xfrm>
        </p:spPr>
        <p:txBody>
          <a:bodyPr>
            <a:normAutofit/>
          </a:bodyPr>
          <a:lstStyle/>
          <a:p>
            <a:r>
              <a:rPr lang="en-GB" dirty="0"/>
              <a:t>Increased mortality and morbidity</a:t>
            </a:r>
          </a:p>
          <a:p>
            <a:endParaRPr lang="en-GB" dirty="0"/>
          </a:p>
          <a:p>
            <a:r>
              <a:rPr lang="en-GB" dirty="0"/>
              <a:t>Increased transmission of HIV to uninfected people</a:t>
            </a:r>
          </a:p>
          <a:p>
            <a:pPr marL="0" indent="0">
              <a:buNone/>
            </a:pPr>
            <a:endParaRPr lang="en-GB" dirty="0"/>
          </a:p>
          <a:p>
            <a:r>
              <a:rPr lang="en-GB" dirty="0"/>
              <a:t>Increased economic burden for healthcare systems</a:t>
            </a:r>
          </a:p>
          <a:p>
            <a:endParaRPr lang="en-GB" sz="3600" dirty="0"/>
          </a:p>
        </p:txBody>
      </p:sp>
    </p:spTree>
    <p:extLst>
      <p:ext uri="{BB962C8B-B14F-4D97-AF65-F5344CB8AC3E}">
        <p14:creationId xmlns:p14="http://schemas.microsoft.com/office/powerpoint/2010/main" val="411540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2415654" y="1440000"/>
            <a:ext cx="9034818" cy="4509280"/>
          </a:xfrm>
        </p:spPr>
        <p:txBody>
          <a:bodyPr/>
          <a:lstStyle/>
          <a:p>
            <a:pPr eaLnBrk="1" hangingPunct="1"/>
            <a:r>
              <a:rPr lang="en-GB" sz="2400" b="1" dirty="0">
                <a:solidFill>
                  <a:srgbClr val="009640"/>
                </a:solidFill>
                <a:hlinkClick r:id="rId3" action="ppaction://hlinksldjump"/>
              </a:rPr>
              <a:t>Know Your HIV epidemic: the Situation of HIV in Europe</a:t>
            </a:r>
            <a:endParaRPr lang="en-GB" sz="2400" b="1" dirty="0">
              <a:solidFill>
                <a:srgbClr val="009640"/>
              </a:solidFill>
            </a:endParaRPr>
          </a:p>
          <a:p>
            <a:pPr eaLnBrk="1" hangingPunct="1"/>
            <a:r>
              <a:rPr lang="en-GB" sz="2400" b="1" dirty="0">
                <a:solidFill>
                  <a:srgbClr val="009640"/>
                </a:solidFill>
                <a:hlinkClick r:id="rId4" action="ppaction://hlinksldjump"/>
              </a:rPr>
              <a:t>Late Diagnosis of HIV Infection</a:t>
            </a:r>
            <a:endParaRPr lang="en-GB" sz="2400" b="1" dirty="0">
              <a:solidFill>
                <a:srgbClr val="009640"/>
              </a:solidFill>
            </a:endParaRPr>
          </a:p>
          <a:p>
            <a:pPr eaLnBrk="1" hangingPunct="1"/>
            <a:r>
              <a:rPr lang="en-GB" sz="2400" b="1" dirty="0">
                <a:solidFill>
                  <a:srgbClr val="009640"/>
                </a:solidFill>
                <a:hlinkClick r:id="rId5" action="ppaction://hlinksldjump"/>
              </a:rPr>
              <a:t>Characteristics of Persons with Late Diagnosis</a:t>
            </a:r>
            <a:endParaRPr lang="en-GB" sz="2400" b="1" dirty="0">
              <a:solidFill>
                <a:srgbClr val="009640"/>
              </a:solidFill>
            </a:endParaRPr>
          </a:p>
          <a:p>
            <a:pPr eaLnBrk="1" hangingPunct="1"/>
            <a:r>
              <a:rPr lang="en-GB" sz="2400" b="1" dirty="0">
                <a:solidFill>
                  <a:srgbClr val="009640"/>
                </a:solidFill>
                <a:hlinkClick r:id="rId6" action="ppaction://hlinksldjump"/>
              </a:rPr>
              <a:t>Consequences of Late Diagnosis</a:t>
            </a:r>
            <a:endParaRPr lang="en-GB" sz="2400" b="1" dirty="0">
              <a:solidFill>
                <a:srgbClr val="009640"/>
              </a:solidFill>
            </a:endParaRPr>
          </a:p>
          <a:p>
            <a:pPr eaLnBrk="1" hangingPunct="1"/>
            <a:r>
              <a:rPr lang="en-GB" sz="2400" b="1" dirty="0">
                <a:solidFill>
                  <a:srgbClr val="009640"/>
                </a:solidFill>
                <a:hlinkClick r:id="rId7" action="ppaction://hlinksldjump"/>
              </a:rPr>
              <a:t>Barriers to HIV Testing</a:t>
            </a:r>
            <a:endParaRPr lang="en-GB" sz="2400" b="1" dirty="0">
              <a:solidFill>
                <a:srgbClr val="009640"/>
              </a:solidFill>
            </a:endParaRPr>
          </a:p>
          <a:p>
            <a:pPr eaLnBrk="1" hangingPunct="1"/>
            <a:r>
              <a:rPr lang="en-GB" sz="2400" b="1" dirty="0">
                <a:solidFill>
                  <a:srgbClr val="009640"/>
                </a:solidFill>
                <a:hlinkClick r:id="rId8" action="ppaction://hlinksldjump"/>
              </a:rPr>
              <a:t>Overcoming Barriers to Testing</a:t>
            </a:r>
            <a:endParaRPr lang="en-GB" sz="2400" b="1" dirty="0">
              <a:solidFill>
                <a:srgbClr val="009640"/>
              </a:solidFill>
            </a:endParaRPr>
          </a:p>
          <a:p>
            <a:pPr eaLnBrk="1" hangingPunct="1"/>
            <a:r>
              <a:rPr lang="en-GB" sz="2400" b="1" dirty="0">
                <a:solidFill>
                  <a:srgbClr val="009640"/>
                </a:solidFill>
                <a:hlinkClick r:id="rId9" action="ppaction://hlinksldjump"/>
              </a:rPr>
              <a:t>Monitoring and Evaluation</a:t>
            </a:r>
            <a:endParaRPr lang="en-GB" sz="2400" b="1" dirty="0">
              <a:solidFill>
                <a:srgbClr val="009640"/>
              </a:solidFill>
            </a:endParaRPr>
          </a:p>
          <a:p>
            <a:pPr eaLnBrk="1" hangingPunct="1"/>
            <a:r>
              <a:rPr lang="en-GB" sz="2400" b="1" dirty="0">
                <a:solidFill>
                  <a:srgbClr val="009640"/>
                </a:solidFill>
                <a:hlinkClick r:id="rId10" action="ppaction://hlinksldjump"/>
              </a:rPr>
              <a:t>Conclusions</a:t>
            </a:r>
            <a:endParaRPr lang="en-GB" sz="2400" b="1" dirty="0">
              <a:solidFill>
                <a:srgbClr val="009640"/>
              </a:solidFill>
            </a:endParaRPr>
          </a:p>
          <a:p>
            <a:pPr eaLnBrk="1" hangingPunct="1">
              <a:buFont typeface="Arial" charset="0"/>
              <a:buNone/>
            </a:pPr>
            <a:endParaRPr lang="en-GB" sz="1800" b="1" dirty="0">
              <a:solidFill>
                <a:srgbClr val="009640"/>
              </a:solidFill>
              <a:latin typeface="Arial" charset="0"/>
              <a:cs typeface="Arial" charset="0"/>
            </a:endParaRPr>
          </a:p>
          <a:p>
            <a:pPr eaLnBrk="1" hangingPunct="1"/>
            <a:endParaRPr lang="en-GB" dirty="0">
              <a:solidFill>
                <a:srgbClr val="7F7F7F"/>
              </a:solidFill>
              <a:latin typeface="Arial" charset="0"/>
              <a:cs typeface="Arial" charset="0"/>
            </a:endParaRPr>
          </a:p>
        </p:txBody>
      </p:sp>
      <p:sp>
        <p:nvSpPr>
          <p:cNvPr id="12" name="Title 1"/>
          <p:cNvSpPr>
            <a:spLocks noGrp="1"/>
          </p:cNvSpPr>
          <p:nvPr>
            <p:ph type="title"/>
          </p:nvPr>
        </p:nvSpPr>
        <p:spPr>
          <a:xfrm>
            <a:off x="3684000" y="360000"/>
            <a:ext cx="6840000" cy="1080000"/>
          </a:xfrm>
        </p:spPr>
        <p:txBody>
          <a:bodyPr>
            <a:normAutofit/>
          </a:bodyPr>
          <a:lstStyle/>
          <a:p>
            <a:pPr algn="ctr" eaLnBrk="1" hangingPunct="1"/>
            <a:r>
              <a:rPr lang="en-GB" sz="3200" dirty="0"/>
              <a:t>Content</a:t>
            </a:r>
          </a:p>
        </p:txBody>
      </p:sp>
    </p:spTree>
    <p:extLst>
      <p:ext uri="{BB962C8B-B14F-4D97-AF65-F5344CB8AC3E}">
        <p14:creationId xmlns:p14="http://schemas.microsoft.com/office/powerpoint/2010/main" val="480622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194560" y="337099"/>
            <a:ext cx="9460992" cy="1080000"/>
          </a:xfrm>
        </p:spPr>
        <p:txBody>
          <a:bodyPr rtlCol="0">
            <a:normAutofit/>
          </a:bodyPr>
          <a:lstStyle/>
          <a:p>
            <a:pPr>
              <a:defRPr/>
            </a:pPr>
            <a:r>
              <a:rPr lang="en-GB" sz="3200" dirty="0"/>
              <a:t>Consequences of Late Diagnosis</a:t>
            </a:r>
            <a:br>
              <a:rPr lang="en-GB" b="1" dirty="0">
                <a:solidFill>
                  <a:srgbClr val="1D4EA2"/>
                </a:solidFill>
              </a:rPr>
            </a:br>
            <a:r>
              <a:rPr lang="en-GB" sz="2000" dirty="0"/>
              <a:t>Increased morbidity and mortality </a:t>
            </a:r>
          </a:p>
        </p:txBody>
      </p:sp>
      <p:sp>
        <p:nvSpPr>
          <p:cNvPr id="12" name="Content Placeholder 2"/>
          <p:cNvSpPr>
            <a:spLocks noGrp="1"/>
          </p:cNvSpPr>
          <p:nvPr>
            <p:ph idx="1"/>
          </p:nvPr>
        </p:nvSpPr>
        <p:spPr>
          <a:xfrm>
            <a:off x="2194560" y="1399352"/>
            <a:ext cx="9351264" cy="4824000"/>
          </a:xfrm>
        </p:spPr>
        <p:txBody>
          <a:bodyPr rtlCol="0">
            <a:normAutofit/>
          </a:bodyPr>
          <a:lstStyle/>
          <a:p>
            <a:pPr eaLnBrk="1" hangingPunct="1"/>
            <a:r>
              <a:rPr lang="en-GB" sz="2400" dirty="0"/>
              <a:t>Late diagnosis causes:</a:t>
            </a:r>
          </a:p>
          <a:p>
            <a:pPr lvl="1" eaLnBrk="1" hangingPunct="1"/>
            <a:r>
              <a:rPr lang="en-GB" sz="2000" dirty="0"/>
              <a:t>Increased risk of acquiring co-infections</a:t>
            </a:r>
          </a:p>
          <a:p>
            <a:pPr lvl="1" eaLnBrk="1" hangingPunct="1"/>
            <a:r>
              <a:rPr lang="en-GB" sz="2000" dirty="0"/>
              <a:t>Increased risk of treatment failure</a:t>
            </a:r>
          </a:p>
          <a:p>
            <a:pPr>
              <a:spcAft>
                <a:spcPts val="0"/>
              </a:spcAft>
              <a:defRPr/>
            </a:pPr>
            <a:endParaRPr lang="en-GB" sz="2000" dirty="0"/>
          </a:p>
          <a:p>
            <a:pPr>
              <a:spcAft>
                <a:spcPts val="0"/>
              </a:spcAft>
              <a:defRPr/>
            </a:pPr>
            <a:r>
              <a:rPr lang="en-GB" sz="2000" dirty="0"/>
              <a:t>A study in Spain found that compared to other HIV patients, the mortality risk of individuals with a late HIV diagnosis is </a:t>
            </a:r>
            <a:r>
              <a:rPr lang="en-GB" sz="2000" b="1" dirty="0">
                <a:solidFill>
                  <a:srgbClr val="009640"/>
                </a:solidFill>
              </a:rPr>
              <a:t>10-fold</a:t>
            </a:r>
            <a:r>
              <a:rPr lang="en-GB" sz="2000" dirty="0"/>
              <a:t> during the first year after diagnosis and </a:t>
            </a:r>
            <a:r>
              <a:rPr lang="en-GB" sz="2000" b="1" dirty="0">
                <a:solidFill>
                  <a:srgbClr val="009640"/>
                </a:solidFill>
              </a:rPr>
              <a:t>two-fold </a:t>
            </a:r>
            <a:r>
              <a:rPr lang="en-GB" sz="2000" dirty="0"/>
              <a:t>between the first and fourth year post-diagnosis.</a:t>
            </a:r>
          </a:p>
          <a:p>
            <a:pPr lvl="1">
              <a:spcAft>
                <a:spcPts val="0"/>
              </a:spcAft>
              <a:defRPr/>
            </a:pPr>
            <a:r>
              <a:rPr lang="en-GB" sz="1800" dirty="0"/>
              <a:t>In their cohort, </a:t>
            </a:r>
            <a:r>
              <a:rPr lang="en-GB" sz="1800" b="1" dirty="0">
                <a:solidFill>
                  <a:srgbClr val="009640"/>
                </a:solidFill>
              </a:rPr>
              <a:t>71% of deaths of patients with late presentation </a:t>
            </a:r>
            <a:r>
              <a:rPr lang="en-GB" sz="1800" dirty="0"/>
              <a:t>and who died within one year of diagnosis were due to HIV/AIDS</a:t>
            </a:r>
          </a:p>
        </p:txBody>
      </p:sp>
      <p:sp>
        <p:nvSpPr>
          <p:cNvPr id="14" name="Rectangle 8"/>
          <p:cNvSpPr>
            <a:spLocks noChangeArrowheads="1"/>
          </p:cNvSpPr>
          <p:nvPr/>
        </p:nvSpPr>
        <p:spPr bwMode="auto">
          <a:xfrm>
            <a:off x="1727982" y="5969436"/>
            <a:ext cx="5904210" cy="507831"/>
          </a:xfrm>
          <a:prstGeom prst="rect">
            <a:avLst/>
          </a:prstGeom>
          <a:noFill/>
          <a:ln w="9525">
            <a:noFill/>
            <a:miter lim="800000"/>
            <a:headEnd/>
            <a:tailEnd/>
          </a:ln>
        </p:spPr>
        <p:txBody>
          <a:bodyPr wrap="square">
            <a:spAutoFit/>
          </a:bodyPr>
          <a:lstStyle/>
          <a:p>
            <a:pPr algn="r"/>
            <a:r>
              <a:rPr lang="en-GB" sz="900" dirty="0" err="1">
                <a:solidFill>
                  <a:srgbClr val="7F7F7F"/>
                </a:solidFill>
                <a:latin typeface="Arial" panose="020B0604020202020204" pitchFamily="34" charset="0"/>
                <a:cs typeface="Arial" panose="020B0604020202020204" pitchFamily="34" charset="0"/>
              </a:rPr>
              <a:t>Sobrino</a:t>
            </a:r>
            <a:r>
              <a:rPr lang="en-GB" sz="900" dirty="0">
                <a:solidFill>
                  <a:srgbClr val="7F7F7F"/>
                </a:solidFill>
                <a:latin typeface="Arial" panose="020B0604020202020204" pitchFamily="34" charset="0"/>
                <a:cs typeface="Arial" panose="020B0604020202020204" pitchFamily="34" charset="0"/>
              </a:rPr>
              <a:t>-Vegas P, Moreno S, Rubio R, </a:t>
            </a:r>
            <a:r>
              <a:rPr lang="en-GB" sz="900" dirty="0" err="1">
                <a:solidFill>
                  <a:srgbClr val="7F7F7F"/>
                </a:solidFill>
                <a:latin typeface="Arial" panose="020B0604020202020204" pitchFamily="34" charset="0"/>
                <a:cs typeface="Arial" panose="020B0604020202020204" pitchFamily="34" charset="0"/>
              </a:rPr>
              <a:t>Viciana</a:t>
            </a:r>
            <a:r>
              <a:rPr lang="en-GB" sz="900" dirty="0">
                <a:solidFill>
                  <a:srgbClr val="7F7F7F"/>
                </a:solidFill>
                <a:latin typeface="Arial" panose="020B0604020202020204" pitchFamily="34" charset="0"/>
                <a:cs typeface="Arial" panose="020B0604020202020204" pitchFamily="34" charset="0"/>
              </a:rPr>
              <a:t> P, Bernardino JI, Blanco JR et al. Impact of late presentation of HIV infection on short-, mid- and long-term mortality and causes of death in a </a:t>
            </a:r>
            <a:r>
              <a:rPr lang="en-GB" sz="900" dirty="0" err="1">
                <a:solidFill>
                  <a:srgbClr val="7F7F7F"/>
                </a:solidFill>
                <a:latin typeface="Arial" panose="020B0604020202020204" pitchFamily="34" charset="0"/>
                <a:cs typeface="Arial" panose="020B0604020202020204" pitchFamily="34" charset="0"/>
              </a:rPr>
              <a:t>multicenter</a:t>
            </a:r>
            <a:r>
              <a:rPr lang="en-GB" sz="900" dirty="0">
                <a:solidFill>
                  <a:srgbClr val="7F7F7F"/>
                </a:solidFill>
                <a:latin typeface="Arial" panose="020B0604020202020204" pitchFamily="34" charset="0"/>
                <a:cs typeface="Arial" panose="020B0604020202020204" pitchFamily="34" charset="0"/>
              </a:rPr>
              <a:t> national cohort: 2004–2013. Journal of Infection. 2016; 72(5): 587-596.   </a:t>
            </a:r>
          </a:p>
        </p:txBody>
      </p:sp>
    </p:spTree>
    <p:extLst>
      <p:ext uri="{BB962C8B-B14F-4D97-AF65-F5344CB8AC3E}">
        <p14:creationId xmlns:p14="http://schemas.microsoft.com/office/powerpoint/2010/main" val="2875503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79023" y="6230597"/>
            <a:ext cx="2664296"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www.testingweek.eu</a:t>
            </a:r>
          </a:p>
          <a:p>
            <a:pPr algn="ctr"/>
            <a:r>
              <a:rPr lang="en-GB" sz="1200" b="1" dirty="0">
                <a:solidFill>
                  <a:schemeClr val="bg1"/>
                </a:solidFill>
                <a:latin typeface="Arial" panose="020B0604020202020204" pitchFamily="34" charset="0"/>
                <a:cs typeface="Arial" panose="020B0604020202020204" pitchFamily="34" charset="0"/>
              </a:rPr>
              <a:t>www.hiveurope.eu </a:t>
            </a:r>
          </a:p>
        </p:txBody>
      </p:sp>
      <p:sp>
        <p:nvSpPr>
          <p:cNvPr id="11" name="Title 1"/>
          <p:cNvSpPr>
            <a:spLocks noGrp="1"/>
          </p:cNvSpPr>
          <p:nvPr>
            <p:ph type="title"/>
          </p:nvPr>
        </p:nvSpPr>
        <p:spPr>
          <a:xfrm>
            <a:off x="2133600" y="337099"/>
            <a:ext cx="9570720" cy="1080000"/>
          </a:xfrm>
        </p:spPr>
        <p:txBody>
          <a:bodyPr rtlCol="0">
            <a:normAutofit/>
          </a:bodyPr>
          <a:lstStyle/>
          <a:p>
            <a:pPr>
              <a:defRPr/>
            </a:pPr>
            <a:r>
              <a:rPr lang="en-GB" sz="3200" dirty="0"/>
              <a:t>Consequences of Late Diagnosis</a:t>
            </a:r>
            <a:br>
              <a:rPr lang="en-GB" b="1" dirty="0">
                <a:solidFill>
                  <a:srgbClr val="1D4EA2"/>
                </a:solidFill>
              </a:rPr>
            </a:br>
            <a:r>
              <a:rPr lang="en-GB" sz="2000" dirty="0"/>
              <a:t>Increased morbidity and mortality </a:t>
            </a:r>
          </a:p>
        </p:txBody>
      </p:sp>
      <p:sp>
        <p:nvSpPr>
          <p:cNvPr id="15" name="Content Placeholder 2"/>
          <p:cNvSpPr txBox="1">
            <a:spLocks/>
          </p:cNvSpPr>
          <p:nvPr/>
        </p:nvSpPr>
        <p:spPr>
          <a:xfrm>
            <a:off x="1975104" y="1439863"/>
            <a:ext cx="9899904" cy="4824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sz="2000" dirty="0">
                <a:solidFill>
                  <a:schemeClr val="bg1">
                    <a:lumMod val="50000"/>
                  </a:schemeClr>
                </a:solidFill>
                <a:latin typeface="Arial" panose="020B0604020202020204" pitchFamily="34" charset="0"/>
                <a:cs typeface="Arial" panose="020B0604020202020204" pitchFamily="34" charset="0"/>
              </a:rPr>
              <a:t>Cumulative probability of death of people with HIV according to timing of diagnosis</a:t>
            </a:r>
          </a:p>
          <a:p>
            <a:pPr>
              <a:defRPr/>
            </a:pPr>
            <a:endParaRPr lang="en-GB"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4806" y="1823408"/>
            <a:ext cx="7422090" cy="4638021"/>
          </a:xfrm>
          <a:prstGeom prst="rect">
            <a:avLst/>
          </a:prstGeom>
        </p:spPr>
      </p:pic>
      <p:sp>
        <p:nvSpPr>
          <p:cNvPr id="17" name="Text Box 5"/>
          <p:cNvSpPr txBox="1">
            <a:spLocks noChangeArrowheads="1"/>
          </p:cNvSpPr>
          <p:nvPr/>
        </p:nvSpPr>
        <p:spPr bwMode="auto">
          <a:xfrm>
            <a:off x="1410676" y="6264275"/>
            <a:ext cx="4386496" cy="369332"/>
          </a:xfrm>
          <a:prstGeom prst="rect">
            <a:avLst/>
          </a:prstGeom>
          <a:noFill/>
          <a:ln w="9525">
            <a:noFill/>
            <a:miter lim="800000"/>
            <a:headEnd/>
            <a:tailEnd/>
          </a:ln>
        </p:spPr>
        <p:txBody>
          <a:bodyPr wrap="square">
            <a:spAutoFit/>
          </a:bodyPr>
          <a:lstStyle/>
          <a:p>
            <a:pPr algn="r"/>
            <a:r>
              <a:rPr lang="en-GB" sz="900" dirty="0">
                <a:solidFill>
                  <a:schemeClr val="tx1">
                    <a:lumMod val="50000"/>
                    <a:lumOff val="50000"/>
                  </a:schemeClr>
                </a:solidFill>
                <a:latin typeface="Arial" pitchFamily="34" charset="0"/>
                <a:cs typeface="Arial" pitchFamily="34" charset="0"/>
              </a:rPr>
              <a:t>Nakawaga F et al. Projected life expectancy of people with HIV according to timing of diagnosis. AIDS 2011, 25.</a:t>
            </a:r>
          </a:p>
        </p:txBody>
      </p:sp>
    </p:spTree>
    <p:extLst>
      <p:ext uri="{BB962C8B-B14F-4D97-AF65-F5344CB8AC3E}">
        <p14:creationId xmlns:p14="http://schemas.microsoft.com/office/powerpoint/2010/main" val="917276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292096" y="382353"/>
            <a:ext cx="9448800" cy="1080000"/>
          </a:xfrm>
        </p:spPr>
        <p:txBody>
          <a:bodyPr rtlCol="0">
            <a:normAutofit/>
          </a:bodyPr>
          <a:lstStyle/>
          <a:p>
            <a:pPr>
              <a:defRPr/>
            </a:pPr>
            <a:r>
              <a:rPr lang="en-GB" sz="3200" dirty="0"/>
              <a:t>Benefits of Early Diagnosis</a:t>
            </a:r>
          </a:p>
        </p:txBody>
      </p:sp>
      <p:sp>
        <p:nvSpPr>
          <p:cNvPr id="13" name="Pladsholder til indhold 2"/>
          <p:cNvSpPr>
            <a:spLocks noGrp="1"/>
          </p:cNvSpPr>
          <p:nvPr>
            <p:ph idx="1"/>
          </p:nvPr>
        </p:nvSpPr>
        <p:spPr>
          <a:xfrm>
            <a:off x="1579023" y="1440000"/>
            <a:ext cx="9881457" cy="4824000"/>
          </a:xfrm>
        </p:spPr>
        <p:txBody>
          <a:bodyPr>
            <a:normAutofit/>
          </a:bodyPr>
          <a:lstStyle/>
          <a:p>
            <a:pPr>
              <a:buClr>
                <a:schemeClr val="tx1">
                  <a:lumMod val="50000"/>
                  <a:lumOff val="50000"/>
                </a:schemeClr>
              </a:buClr>
            </a:pPr>
            <a:r>
              <a:rPr lang="en-US" sz="2200" b="1" dirty="0">
                <a:solidFill>
                  <a:srgbClr val="009640"/>
                </a:solidFill>
              </a:rPr>
              <a:t>Earlier HIV diagnosis </a:t>
            </a:r>
            <a:r>
              <a:rPr lang="en-US" sz="2200" dirty="0"/>
              <a:t>is one of the most important factors associated with </a:t>
            </a:r>
            <a:r>
              <a:rPr lang="en-US" sz="2200" b="1" dirty="0">
                <a:solidFill>
                  <a:srgbClr val="009640"/>
                </a:solidFill>
              </a:rPr>
              <a:t>better life expectancy</a:t>
            </a:r>
          </a:p>
          <a:p>
            <a:pPr>
              <a:buNone/>
            </a:pPr>
            <a:endParaRPr lang="en-US" sz="2200" dirty="0"/>
          </a:p>
          <a:p>
            <a:r>
              <a:rPr lang="da-DK" sz="2200" dirty="0"/>
              <a:t>The </a:t>
            </a:r>
            <a:r>
              <a:rPr lang="en-GB" sz="2200" dirty="0"/>
              <a:t>benefits of early HIV testing on </a:t>
            </a:r>
            <a:r>
              <a:rPr lang="en-GB" sz="2200" b="1" dirty="0">
                <a:solidFill>
                  <a:srgbClr val="009640"/>
                </a:solidFill>
              </a:rPr>
              <a:t>morbidity</a:t>
            </a:r>
            <a:r>
              <a:rPr lang="en-GB" sz="2200" dirty="0"/>
              <a:t> and </a:t>
            </a:r>
            <a:r>
              <a:rPr lang="en-GB" sz="2200" b="1" dirty="0">
                <a:solidFill>
                  <a:srgbClr val="009640"/>
                </a:solidFill>
              </a:rPr>
              <a:t>mortality:</a:t>
            </a:r>
          </a:p>
          <a:p>
            <a:endParaRPr lang="en-GB" b="1" dirty="0">
              <a:solidFill>
                <a:schemeClr val="bg1">
                  <a:lumMod val="50000"/>
                </a:schemeClr>
              </a:solidFill>
              <a:latin typeface="Arial" panose="020B0604020202020204" pitchFamily="34" charset="0"/>
              <a:cs typeface="Arial" panose="020B0604020202020204" pitchFamily="34" charset="0"/>
            </a:endParaRPr>
          </a:p>
          <a:p>
            <a:pPr indent="0">
              <a:buNone/>
            </a:pPr>
            <a:r>
              <a:rPr lang="en-US" sz="1800" i="1" dirty="0"/>
              <a:t>“With timely diagnosis, access to a variety of current drugs and good lifelong adherence, people with recently acquired infections can expect to have a life expectancy which is nearly the same as that of HIV negative individuals.”</a:t>
            </a:r>
          </a:p>
          <a:p>
            <a:pPr lvl="1">
              <a:buNone/>
            </a:pPr>
            <a:endParaRPr lang="en-US" dirty="0">
              <a:solidFill>
                <a:srgbClr val="7F7F7F"/>
              </a:solidFill>
              <a:latin typeface="Arial" charset="0"/>
              <a:cs typeface="Arial" charset="0"/>
            </a:endParaRPr>
          </a:p>
          <a:p>
            <a:pPr lvl="1">
              <a:buNone/>
            </a:pPr>
            <a:endParaRPr lang="en-US" dirty="0">
              <a:solidFill>
                <a:srgbClr val="7F7F7F"/>
              </a:solidFill>
              <a:latin typeface="Arial" charset="0"/>
              <a:cs typeface="Arial" charset="0"/>
            </a:endParaRPr>
          </a:p>
          <a:p>
            <a:pPr lvl="1">
              <a:buNone/>
            </a:pPr>
            <a:endParaRPr lang="en-GB" sz="1400" dirty="0">
              <a:solidFill>
                <a:srgbClr val="7F7F7F"/>
              </a:solidFill>
              <a:latin typeface="Arial" charset="0"/>
              <a:cs typeface="Arial" charset="0"/>
            </a:endParaRPr>
          </a:p>
          <a:p>
            <a:pPr lvl="1">
              <a:buNone/>
            </a:pPr>
            <a:endParaRPr lang="en-GB" sz="1400" dirty="0">
              <a:solidFill>
                <a:srgbClr val="7F7F7F"/>
              </a:solidFill>
              <a:latin typeface="Arial" charset="0"/>
              <a:cs typeface="Arial" charset="0"/>
            </a:endParaRPr>
          </a:p>
          <a:p>
            <a:pPr lvl="1">
              <a:buNone/>
            </a:pPr>
            <a:endParaRPr lang="en-GB" dirty="0">
              <a:solidFill>
                <a:srgbClr val="7F7F7F"/>
              </a:solidFill>
              <a:latin typeface="Arial" charset="0"/>
              <a:cs typeface="Arial" charset="0"/>
            </a:endParaRPr>
          </a:p>
        </p:txBody>
      </p:sp>
      <p:sp>
        <p:nvSpPr>
          <p:cNvPr id="14" name="TextBox 13"/>
          <p:cNvSpPr txBox="1"/>
          <p:nvPr/>
        </p:nvSpPr>
        <p:spPr>
          <a:xfrm>
            <a:off x="7185282" y="5716385"/>
            <a:ext cx="4752528" cy="507831"/>
          </a:xfrm>
          <a:prstGeom prst="rect">
            <a:avLst/>
          </a:prstGeom>
          <a:noFill/>
        </p:spPr>
        <p:txBody>
          <a:bodyPr wrap="square" rtlCol="0">
            <a:spAutoFit/>
          </a:bodyPr>
          <a:lstStyle/>
          <a:p>
            <a:pPr lvl="1" algn="r">
              <a:buNone/>
            </a:pPr>
            <a:r>
              <a:rPr lang="en-GB" sz="900" dirty="0">
                <a:solidFill>
                  <a:schemeClr val="tx1">
                    <a:lumMod val="50000"/>
                    <a:lumOff val="50000"/>
                  </a:schemeClr>
                </a:solidFill>
                <a:latin typeface="Arial" pitchFamily="34" charset="0"/>
                <a:cs typeface="Arial" pitchFamily="34" charset="0"/>
              </a:rPr>
              <a:t>Nakagawa F, May M, Phillips A. Life expectancy living with HIV: recent estimates and future implications. Curr Opin Infect Dis. 2013 Feb;26(1):17-25. doi: 10.1097/QCO.0b013e32835ba6b1</a:t>
            </a:r>
            <a:r>
              <a:rPr lang="en-GB" sz="900" dirty="0"/>
              <a:t>.</a:t>
            </a:r>
          </a:p>
        </p:txBody>
      </p:sp>
    </p:spTree>
    <p:extLst>
      <p:ext uri="{BB962C8B-B14F-4D97-AF65-F5344CB8AC3E}">
        <p14:creationId xmlns:p14="http://schemas.microsoft.com/office/powerpoint/2010/main" val="2572637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182368" y="267430"/>
            <a:ext cx="9788576" cy="1080000"/>
          </a:xfrm>
        </p:spPr>
        <p:txBody>
          <a:bodyPr rtlCol="0">
            <a:normAutofit/>
          </a:bodyPr>
          <a:lstStyle/>
          <a:p>
            <a:pPr>
              <a:defRPr/>
            </a:pPr>
            <a:r>
              <a:rPr lang="en-GB" sz="3600" dirty="0"/>
              <a:t>Consequences of Late Diagnosis</a:t>
            </a:r>
            <a:br>
              <a:rPr lang="en-GB" b="1" dirty="0">
                <a:solidFill>
                  <a:srgbClr val="1D4EA2"/>
                </a:solidFill>
                <a:latin typeface="Arial" panose="020B0604020202020204" pitchFamily="34" charset="0"/>
                <a:cs typeface="Arial" panose="020B0604020202020204" pitchFamily="34" charset="0"/>
              </a:rPr>
            </a:br>
            <a:r>
              <a:rPr lang="en-GB" sz="2200" dirty="0"/>
              <a:t>Increased transmission of HIV</a:t>
            </a:r>
          </a:p>
        </p:txBody>
      </p:sp>
      <p:sp>
        <p:nvSpPr>
          <p:cNvPr id="14" name="Content Placeholder 2"/>
          <p:cNvSpPr>
            <a:spLocks noGrp="1"/>
          </p:cNvSpPr>
          <p:nvPr>
            <p:ph idx="1"/>
          </p:nvPr>
        </p:nvSpPr>
        <p:spPr>
          <a:xfrm>
            <a:off x="1579023" y="1700808"/>
            <a:ext cx="10247217" cy="3322296"/>
          </a:xfrm>
        </p:spPr>
        <p:txBody>
          <a:bodyPr>
            <a:normAutofit lnSpcReduction="10000"/>
          </a:bodyPr>
          <a:lstStyle/>
          <a:p>
            <a:pPr eaLnBrk="1" hangingPunct="1"/>
            <a:r>
              <a:rPr lang="en-GB" sz="2000" dirty="0">
                <a:solidFill>
                  <a:srgbClr val="7F7F7F"/>
                </a:solidFill>
                <a:latin typeface="Arial" charset="0"/>
                <a:cs typeface="Arial" charset="0"/>
              </a:rPr>
              <a:t>Late HIV diagnosis contributes to the spread of the HIV epidemic because:</a:t>
            </a:r>
          </a:p>
          <a:p>
            <a:pPr lvl="1"/>
            <a:r>
              <a:rPr lang="en-GB" sz="2000" dirty="0">
                <a:solidFill>
                  <a:srgbClr val="7F7F7F"/>
                </a:solidFill>
                <a:latin typeface="Arial" charset="0"/>
                <a:cs typeface="Arial" charset="0"/>
              </a:rPr>
              <a:t>People </a:t>
            </a:r>
            <a:r>
              <a:rPr lang="en-GB" sz="2000" b="1" dirty="0">
                <a:solidFill>
                  <a:srgbClr val="009640"/>
                </a:solidFill>
                <a:latin typeface="Arial" charset="0"/>
                <a:cs typeface="Arial" charset="0"/>
              </a:rPr>
              <a:t>unaware</a:t>
            </a:r>
            <a:r>
              <a:rPr lang="en-GB" sz="2000" dirty="0">
                <a:solidFill>
                  <a:srgbClr val="7F7F7F"/>
                </a:solidFill>
                <a:latin typeface="Arial" charset="0"/>
                <a:cs typeface="Arial" charset="0"/>
              </a:rPr>
              <a:t> of the HIV infection can lead to an </a:t>
            </a:r>
            <a:r>
              <a:rPr lang="en-GB" sz="2000" b="1" dirty="0">
                <a:solidFill>
                  <a:srgbClr val="009640"/>
                </a:solidFill>
                <a:latin typeface="Arial" charset="0"/>
                <a:cs typeface="Arial" charset="0"/>
              </a:rPr>
              <a:t>increased risk of onward transmission</a:t>
            </a:r>
          </a:p>
          <a:p>
            <a:pPr marL="457200" lvl="1" indent="0">
              <a:buNone/>
            </a:pPr>
            <a:endParaRPr lang="en-GB" sz="2000" dirty="0">
              <a:solidFill>
                <a:srgbClr val="7F7F7F"/>
              </a:solidFill>
              <a:latin typeface="Arial" charset="0"/>
              <a:cs typeface="Arial" charset="0"/>
            </a:endParaRPr>
          </a:p>
          <a:p>
            <a:r>
              <a:rPr lang="en-GB" sz="2000" dirty="0">
                <a:solidFill>
                  <a:srgbClr val="7F7F7F"/>
                </a:solidFill>
                <a:latin typeface="Arial" charset="0"/>
                <a:cs typeface="Arial" charset="0"/>
              </a:rPr>
              <a:t>Recent results from the PARTNER study proves that HIV-positive people on effective ART with a supressed viral load </a:t>
            </a:r>
            <a:r>
              <a:rPr lang="en-GB" sz="2000" b="1" dirty="0">
                <a:solidFill>
                  <a:srgbClr val="009640"/>
                </a:solidFill>
                <a:latin typeface="Arial" charset="0"/>
                <a:cs typeface="Arial" charset="0"/>
              </a:rPr>
              <a:t>do not transmit HIV onwards</a:t>
            </a:r>
            <a:r>
              <a:rPr lang="en-GB" sz="2000" dirty="0">
                <a:solidFill>
                  <a:srgbClr val="009640"/>
                </a:solidFill>
                <a:latin typeface="Arial" charset="0"/>
                <a:cs typeface="Arial" charset="0"/>
              </a:rPr>
              <a:t>, </a:t>
            </a:r>
            <a:r>
              <a:rPr lang="en-GB" sz="2000" dirty="0">
                <a:latin typeface="Arial" charset="0"/>
                <a:cs typeface="Arial" charset="0"/>
              </a:rPr>
              <a:t>supporting the message of the </a:t>
            </a:r>
            <a:r>
              <a:rPr lang="en-GB" sz="2000" b="1" dirty="0">
                <a:solidFill>
                  <a:srgbClr val="009640"/>
                </a:solidFill>
                <a:latin typeface="Arial" charset="0"/>
                <a:cs typeface="Arial" charset="0"/>
              </a:rPr>
              <a:t>U=U (undetectable equals </a:t>
            </a:r>
            <a:r>
              <a:rPr lang="en-GB" sz="2000" b="1" dirty="0" err="1">
                <a:solidFill>
                  <a:srgbClr val="009640"/>
                </a:solidFill>
                <a:latin typeface="Arial" charset="0"/>
                <a:cs typeface="Arial" charset="0"/>
              </a:rPr>
              <a:t>untransmittable</a:t>
            </a:r>
            <a:r>
              <a:rPr lang="en-GB" sz="2000" b="1" dirty="0">
                <a:solidFill>
                  <a:srgbClr val="009640"/>
                </a:solidFill>
                <a:latin typeface="Arial" charset="0"/>
                <a:cs typeface="Arial" charset="0"/>
              </a:rPr>
              <a:t>)</a:t>
            </a:r>
            <a:r>
              <a:rPr lang="en-GB" sz="2000" dirty="0">
                <a:latin typeface="Arial" charset="0"/>
                <a:cs typeface="Arial" charset="0"/>
              </a:rPr>
              <a:t> campaign, and the benefits of early testing and treatment for HIV</a:t>
            </a:r>
            <a:endParaRPr lang="en-GB" sz="1600" dirty="0">
              <a:latin typeface="Arial" charset="0"/>
              <a:cs typeface="Arial" charset="0"/>
            </a:endParaRPr>
          </a:p>
          <a:p>
            <a:pPr lvl="1" eaLnBrk="1" hangingPunct="1"/>
            <a:r>
              <a:rPr lang="en-GB" sz="2000" dirty="0">
                <a:solidFill>
                  <a:srgbClr val="7F7F7F"/>
                </a:solidFill>
                <a:latin typeface="Arial" charset="0"/>
                <a:cs typeface="Arial" charset="0"/>
              </a:rPr>
              <a:t>Additionally, evidence shows that people who know they are HIV positive </a:t>
            </a:r>
            <a:r>
              <a:rPr lang="en-GB" sz="2000" b="1" dirty="0">
                <a:solidFill>
                  <a:srgbClr val="009640"/>
                </a:solidFill>
                <a:latin typeface="Arial" charset="0"/>
                <a:cs typeface="Arial" charset="0"/>
              </a:rPr>
              <a:t>decrease risk behaviour</a:t>
            </a:r>
          </a:p>
        </p:txBody>
      </p:sp>
      <p:sp>
        <p:nvSpPr>
          <p:cNvPr id="8" name="Rectangle 8">
            <a:extLst>
              <a:ext uri="{FF2B5EF4-FFF2-40B4-BE49-F238E27FC236}">
                <a16:creationId xmlns:a16="http://schemas.microsoft.com/office/drawing/2014/main" id="{36F03A65-C7E7-4D4E-AADA-781D64A4DF9C}"/>
              </a:ext>
            </a:extLst>
          </p:cNvPr>
          <p:cNvSpPr>
            <a:spLocks noChangeArrowheads="1"/>
          </p:cNvSpPr>
          <p:nvPr/>
        </p:nvSpPr>
        <p:spPr bwMode="auto">
          <a:xfrm>
            <a:off x="5800110" y="5157192"/>
            <a:ext cx="5904210" cy="1200329"/>
          </a:xfrm>
          <a:prstGeom prst="rect">
            <a:avLst/>
          </a:prstGeom>
          <a:noFill/>
          <a:ln w="9525">
            <a:noFill/>
            <a:miter lim="800000"/>
            <a:headEnd/>
            <a:tailEnd/>
          </a:ln>
        </p:spPr>
        <p:txBody>
          <a:bodyPr wrap="square">
            <a:spAutoFit/>
          </a:bodyPr>
          <a:lstStyle/>
          <a:p>
            <a:pPr algn="r"/>
            <a:r>
              <a:rPr lang="en-GB" sz="900" dirty="0" err="1">
                <a:solidFill>
                  <a:srgbClr val="7F7F7F"/>
                </a:solidFill>
                <a:latin typeface="Arial" panose="020B0604020202020204" pitchFamily="34" charset="0"/>
                <a:cs typeface="Arial" panose="020B0604020202020204" pitchFamily="34" charset="0"/>
              </a:rPr>
              <a:t>Sobrino</a:t>
            </a:r>
            <a:r>
              <a:rPr lang="en-GB" sz="900" dirty="0">
                <a:solidFill>
                  <a:srgbClr val="7F7F7F"/>
                </a:solidFill>
                <a:latin typeface="Arial" panose="020B0604020202020204" pitchFamily="34" charset="0"/>
                <a:cs typeface="Arial" panose="020B0604020202020204" pitchFamily="34" charset="0"/>
              </a:rPr>
              <a:t>-Vegas P, Moreno S, Rubio R, </a:t>
            </a:r>
            <a:r>
              <a:rPr lang="en-GB" sz="900" dirty="0" err="1">
                <a:solidFill>
                  <a:srgbClr val="7F7F7F"/>
                </a:solidFill>
                <a:latin typeface="Arial" panose="020B0604020202020204" pitchFamily="34" charset="0"/>
                <a:cs typeface="Arial" panose="020B0604020202020204" pitchFamily="34" charset="0"/>
              </a:rPr>
              <a:t>Viciana</a:t>
            </a:r>
            <a:r>
              <a:rPr lang="en-GB" sz="900" dirty="0">
                <a:solidFill>
                  <a:srgbClr val="7F7F7F"/>
                </a:solidFill>
                <a:latin typeface="Arial" panose="020B0604020202020204" pitchFamily="34" charset="0"/>
                <a:cs typeface="Arial" panose="020B0604020202020204" pitchFamily="34" charset="0"/>
              </a:rPr>
              <a:t> P, Bernardino JI, Blanco JR et al. Impact of late presentation of HIV infection on short-, mid- and long-term mortality and causes of death in a </a:t>
            </a:r>
            <a:r>
              <a:rPr lang="en-GB" sz="900" dirty="0" err="1">
                <a:solidFill>
                  <a:srgbClr val="7F7F7F"/>
                </a:solidFill>
                <a:latin typeface="Arial" panose="020B0604020202020204" pitchFamily="34" charset="0"/>
                <a:cs typeface="Arial" panose="020B0604020202020204" pitchFamily="34" charset="0"/>
              </a:rPr>
              <a:t>multicenter</a:t>
            </a:r>
            <a:r>
              <a:rPr lang="en-GB" sz="900" dirty="0">
                <a:solidFill>
                  <a:srgbClr val="7F7F7F"/>
                </a:solidFill>
                <a:latin typeface="Arial" panose="020B0604020202020204" pitchFamily="34" charset="0"/>
                <a:cs typeface="Arial" panose="020B0604020202020204" pitchFamily="34" charset="0"/>
              </a:rPr>
              <a:t> national cohort: 2004–2013. Journal of Infection. 2016; 72(5): 587-596.</a:t>
            </a:r>
          </a:p>
          <a:p>
            <a:pPr algn="r"/>
            <a:endParaRPr lang="en-GB" sz="900" dirty="0">
              <a:solidFill>
                <a:srgbClr val="7F7F7F"/>
              </a:solidFill>
              <a:latin typeface="Arial" panose="020B0604020202020204" pitchFamily="34" charset="0"/>
              <a:cs typeface="Arial" panose="020B0604020202020204" pitchFamily="34" charset="0"/>
            </a:endParaRPr>
          </a:p>
          <a:p>
            <a:pPr algn="r"/>
            <a:r>
              <a:rPr lang="en-GB" sz="900" dirty="0">
                <a:solidFill>
                  <a:srgbClr val="7F7F7F"/>
                </a:solidFill>
                <a:latin typeface="Arial" panose="020B0604020202020204" pitchFamily="34" charset="0"/>
                <a:cs typeface="Arial" panose="020B0604020202020204" pitchFamily="34" charset="0"/>
              </a:rPr>
              <a:t>Rodger AJ, </a:t>
            </a:r>
            <a:r>
              <a:rPr lang="en-GB" sz="900" dirty="0" err="1">
                <a:solidFill>
                  <a:srgbClr val="7F7F7F"/>
                </a:solidFill>
                <a:latin typeface="Arial" panose="020B0604020202020204" pitchFamily="34" charset="0"/>
                <a:cs typeface="Arial" panose="020B0604020202020204" pitchFamily="34" charset="0"/>
              </a:rPr>
              <a:t>Cambiano</a:t>
            </a:r>
            <a:r>
              <a:rPr lang="en-GB" sz="900" dirty="0">
                <a:solidFill>
                  <a:srgbClr val="7F7F7F"/>
                </a:solidFill>
                <a:latin typeface="Arial" panose="020B0604020202020204" pitchFamily="34" charset="0"/>
                <a:cs typeface="Arial" panose="020B0604020202020204" pitchFamily="34" charset="0"/>
              </a:rPr>
              <a:t> V, Bruun T, </a:t>
            </a:r>
            <a:r>
              <a:rPr lang="en-GB" sz="900" dirty="0" err="1">
                <a:solidFill>
                  <a:srgbClr val="7F7F7F"/>
                </a:solidFill>
                <a:latin typeface="Arial" panose="020B0604020202020204" pitchFamily="34" charset="0"/>
                <a:cs typeface="Arial" panose="020B0604020202020204" pitchFamily="34" charset="0"/>
              </a:rPr>
              <a:t>Vernazza</a:t>
            </a:r>
            <a:r>
              <a:rPr lang="en-GB" sz="900" dirty="0">
                <a:solidFill>
                  <a:srgbClr val="7F7F7F"/>
                </a:solidFill>
                <a:latin typeface="Arial" panose="020B0604020202020204" pitchFamily="34" charset="0"/>
                <a:cs typeface="Arial" panose="020B0604020202020204" pitchFamily="34" charset="0"/>
              </a:rPr>
              <a:t> P, Collins S, Degen O et al. Risk of HIV transmission through condomless sex in </a:t>
            </a:r>
            <a:r>
              <a:rPr lang="en-GB" sz="900" dirty="0" err="1">
                <a:solidFill>
                  <a:srgbClr val="7F7F7F"/>
                </a:solidFill>
                <a:latin typeface="Arial" panose="020B0604020202020204" pitchFamily="34" charset="0"/>
                <a:cs typeface="Arial" panose="020B0604020202020204" pitchFamily="34" charset="0"/>
              </a:rPr>
              <a:t>serodifferent</a:t>
            </a:r>
            <a:r>
              <a:rPr lang="en-GB" sz="900" dirty="0">
                <a:solidFill>
                  <a:srgbClr val="7F7F7F"/>
                </a:solidFill>
                <a:latin typeface="Arial" panose="020B0604020202020204" pitchFamily="34" charset="0"/>
                <a:cs typeface="Arial" panose="020B0604020202020204" pitchFamily="34" charset="0"/>
              </a:rPr>
              <a:t> gay couples with the HIV-positive partner taking suppressive antiretroviral therapy (PARTNER): final results of a multicentre, prospective, observational study. Lancet. 2019: ;393(10189):2428-2438.   </a:t>
            </a:r>
          </a:p>
        </p:txBody>
      </p:sp>
    </p:spTree>
    <p:extLst>
      <p:ext uri="{BB962C8B-B14F-4D97-AF65-F5344CB8AC3E}">
        <p14:creationId xmlns:p14="http://schemas.microsoft.com/office/powerpoint/2010/main" val="1362912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145792" y="72000"/>
            <a:ext cx="9643872" cy="1080000"/>
          </a:xfrm>
        </p:spPr>
        <p:txBody>
          <a:bodyPr>
            <a:normAutofit/>
          </a:bodyPr>
          <a:lstStyle/>
          <a:p>
            <a:pPr algn="ctr" eaLnBrk="1" hangingPunct="1"/>
            <a:r>
              <a:rPr lang="en-GB" sz="3200" dirty="0">
                <a:latin typeface="Arial" charset="0"/>
                <a:cs typeface="Arial" charset="0"/>
              </a:rPr>
              <a:t>Benefits of Early Diagnosis</a:t>
            </a:r>
            <a:br>
              <a:rPr lang="en-GB" sz="3200" dirty="0">
                <a:latin typeface="Arial" charset="0"/>
                <a:cs typeface="Arial" charset="0"/>
              </a:rPr>
            </a:br>
            <a:r>
              <a:rPr lang="en-GB" sz="2000" dirty="0">
                <a:latin typeface="Arial" charset="0"/>
                <a:cs typeface="Arial" charset="0"/>
              </a:rPr>
              <a:t>Cost-effectiveness of HIV testing</a:t>
            </a:r>
          </a:p>
        </p:txBody>
      </p:sp>
      <p:sp>
        <p:nvSpPr>
          <p:cNvPr id="13" name="Content Placeholder 3"/>
          <p:cNvSpPr>
            <a:spLocks noGrp="1"/>
          </p:cNvSpPr>
          <p:nvPr>
            <p:ph idx="1"/>
          </p:nvPr>
        </p:nvSpPr>
        <p:spPr>
          <a:xfrm>
            <a:off x="2023872" y="1286256"/>
            <a:ext cx="9497568" cy="4131744"/>
          </a:xfrm>
        </p:spPr>
        <p:txBody>
          <a:bodyPr rtlCol="0">
            <a:normAutofit lnSpcReduction="10000"/>
          </a:bodyPr>
          <a:lstStyle/>
          <a:p>
            <a:pPr>
              <a:defRPr/>
            </a:pPr>
            <a:r>
              <a:rPr lang="en-GB" sz="2000" dirty="0"/>
              <a:t>Medical expenses for late diagnosis are up to </a:t>
            </a:r>
            <a:r>
              <a:rPr lang="en-GB" sz="2000" b="1" dirty="0">
                <a:solidFill>
                  <a:srgbClr val="009640"/>
                </a:solidFill>
              </a:rPr>
              <a:t>3.7 times as high</a:t>
            </a:r>
            <a:r>
              <a:rPr lang="en-GB" sz="2000" dirty="0">
                <a:solidFill>
                  <a:srgbClr val="009640"/>
                </a:solidFill>
              </a:rPr>
              <a:t> </a:t>
            </a:r>
            <a:r>
              <a:rPr lang="en-GB" sz="2000" dirty="0"/>
              <a:t>as expenses for timely diagnosis and treatment</a:t>
            </a:r>
          </a:p>
          <a:p>
            <a:pPr marL="0" indent="0">
              <a:buNone/>
              <a:defRPr/>
            </a:pPr>
            <a:r>
              <a:rPr lang="da-DK" sz="2000" dirty="0"/>
              <a:t> </a:t>
            </a:r>
          </a:p>
          <a:p>
            <a:pPr>
              <a:defRPr/>
            </a:pPr>
            <a:r>
              <a:rPr lang="en-GB" sz="2000" dirty="0"/>
              <a:t>Even after 7 to 8 years, late diagnosis is still associated with </a:t>
            </a:r>
            <a:r>
              <a:rPr lang="en-GB" sz="2000" b="1" dirty="0">
                <a:solidFill>
                  <a:srgbClr val="009640"/>
                </a:solidFill>
              </a:rPr>
              <a:t>higher cumulative expenses</a:t>
            </a:r>
          </a:p>
          <a:p>
            <a:pPr marL="0" indent="0">
              <a:buNone/>
              <a:defRPr/>
            </a:pPr>
            <a:endParaRPr lang="en-GB" sz="2000" dirty="0"/>
          </a:p>
          <a:p>
            <a:pPr>
              <a:defRPr/>
            </a:pPr>
            <a:r>
              <a:rPr lang="en-US" sz="2000" b="1" dirty="0">
                <a:solidFill>
                  <a:srgbClr val="009640"/>
                </a:solidFill>
              </a:rPr>
              <a:t>HIV testing remains cost-effective</a:t>
            </a:r>
            <a:r>
              <a:rPr lang="en-US" sz="2000" b="1" dirty="0"/>
              <a:t> </a:t>
            </a:r>
            <a:r>
              <a:rPr lang="en-US" sz="2000" dirty="0"/>
              <a:t>as long as the undiagnosed HIV prevalence is above 0.1%</a:t>
            </a:r>
          </a:p>
          <a:p>
            <a:pPr>
              <a:defRPr/>
            </a:pPr>
            <a:endParaRPr lang="en-US" sz="2000" dirty="0"/>
          </a:p>
          <a:p>
            <a:pPr>
              <a:defRPr/>
            </a:pPr>
            <a:r>
              <a:rPr lang="en-GB" sz="2000" dirty="0"/>
              <a:t>A 2017 study in Italy supports previously reported data that late presentation is associated with </a:t>
            </a:r>
            <a:r>
              <a:rPr lang="en-GB" sz="2000" b="1" dirty="0">
                <a:solidFill>
                  <a:srgbClr val="009640"/>
                </a:solidFill>
              </a:rPr>
              <a:t>higher prevalence </a:t>
            </a:r>
            <a:r>
              <a:rPr lang="en-GB" sz="2000" dirty="0"/>
              <a:t>of non-infectious comorbidities and multimorbidity which contributes to </a:t>
            </a:r>
            <a:r>
              <a:rPr lang="en-GB" sz="2000" b="1" dirty="0">
                <a:solidFill>
                  <a:srgbClr val="009640"/>
                </a:solidFill>
              </a:rPr>
              <a:t>higher total care costs</a:t>
            </a:r>
            <a:endParaRPr lang="en-GB" sz="2000" dirty="0"/>
          </a:p>
          <a:p>
            <a:pPr>
              <a:spcAft>
                <a:spcPts val="0"/>
              </a:spcAft>
              <a:buNone/>
              <a:defRPr/>
            </a:pPr>
            <a:endParaRPr lang="en-GB" dirty="0">
              <a:latin typeface="Arial" charset="0"/>
            </a:endParaRPr>
          </a:p>
          <a:p>
            <a:pPr marL="0" indent="0">
              <a:spcAft>
                <a:spcPts val="0"/>
              </a:spcAft>
              <a:buNone/>
              <a:defRPr/>
            </a:pPr>
            <a:endParaRPr lang="en-GB" dirty="0"/>
          </a:p>
        </p:txBody>
      </p:sp>
      <p:sp>
        <p:nvSpPr>
          <p:cNvPr id="16" name="Text Box 6"/>
          <p:cNvSpPr txBox="1">
            <a:spLocks noChangeArrowheads="1"/>
          </p:cNvSpPr>
          <p:nvPr/>
        </p:nvSpPr>
        <p:spPr bwMode="auto">
          <a:xfrm>
            <a:off x="5360289" y="5418000"/>
            <a:ext cx="6429375" cy="923330"/>
          </a:xfrm>
          <a:prstGeom prst="rect">
            <a:avLst/>
          </a:prstGeom>
          <a:noFill/>
          <a:ln w="9525">
            <a:noFill/>
            <a:miter lim="800000"/>
            <a:headEnd/>
            <a:tailEnd/>
          </a:ln>
        </p:spPr>
        <p:txBody>
          <a:bodyPr>
            <a:spAutoFit/>
          </a:bodyPr>
          <a:lstStyle/>
          <a:p>
            <a:pPr algn="r">
              <a:defRPr/>
            </a:pPr>
            <a:r>
              <a:rPr lang="en-GB" sz="900" dirty="0">
                <a:solidFill>
                  <a:schemeClr val="tx1">
                    <a:lumMod val="50000"/>
                    <a:lumOff val="50000"/>
                  </a:schemeClr>
                </a:solidFill>
                <a:latin typeface="Arial" pitchFamily="34" charset="0"/>
                <a:cs typeface="Arial" pitchFamily="34" charset="0"/>
              </a:rPr>
              <a:t>Krentz, HB &amp; Gill MJ. Cost of medical care for HIV-infected patients within a regional population from 1997 to 2006. HIV Medicine (2008), 9, 721–730.</a:t>
            </a:r>
          </a:p>
          <a:p>
            <a:pPr algn="r">
              <a:defRPr/>
            </a:pPr>
            <a:r>
              <a:rPr lang="en-GB" sz="900" dirty="0">
                <a:solidFill>
                  <a:schemeClr val="tx1">
                    <a:lumMod val="50000"/>
                    <a:lumOff val="50000"/>
                  </a:schemeClr>
                </a:solidFill>
                <a:latin typeface="Arial" pitchFamily="34" charset="0"/>
                <a:cs typeface="Arial" pitchFamily="34" charset="0"/>
              </a:rPr>
              <a:t>Fleishman JA, Yehia BR, Moore RD, Gebo KA&amp; HIV Research Network . The Economic Burden of Late Entry Into Medical Care for Patients With HIV Infection. Med Care. 2010 December ; 48(12): 1071–1079.</a:t>
            </a:r>
          </a:p>
          <a:p>
            <a:pPr algn="r">
              <a:defRPr/>
            </a:pPr>
            <a:r>
              <a:rPr lang="en-GB" sz="900" dirty="0">
                <a:solidFill>
                  <a:schemeClr val="tx1">
                    <a:lumMod val="50000"/>
                    <a:lumOff val="50000"/>
                  </a:schemeClr>
                </a:solidFill>
                <a:latin typeface="Arial" pitchFamily="34" charset="0"/>
                <a:cs typeface="Arial" pitchFamily="34" charset="0"/>
              </a:rPr>
              <a:t>Guaraldi G, Zona S, </a:t>
            </a:r>
            <a:r>
              <a:rPr lang="en-GB" sz="900" dirty="0" err="1">
                <a:solidFill>
                  <a:schemeClr val="tx1">
                    <a:lumMod val="50000"/>
                    <a:lumOff val="50000"/>
                  </a:schemeClr>
                </a:solidFill>
                <a:latin typeface="Arial" pitchFamily="34" charset="0"/>
                <a:cs typeface="Arial" pitchFamily="34" charset="0"/>
              </a:rPr>
              <a:t>Menozzi</a:t>
            </a:r>
            <a:r>
              <a:rPr lang="en-GB" sz="900" dirty="0">
                <a:solidFill>
                  <a:schemeClr val="tx1">
                    <a:lumMod val="50000"/>
                    <a:lumOff val="50000"/>
                  </a:schemeClr>
                </a:solidFill>
                <a:latin typeface="Arial" pitchFamily="34" charset="0"/>
                <a:cs typeface="Arial" pitchFamily="34" charset="0"/>
              </a:rPr>
              <a:t> M, Brothers TD, Carli F, </a:t>
            </a:r>
            <a:r>
              <a:rPr lang="en-GB" sz="900" dirty="0" err="1">
                <a:solidFill>
                  <a:schemeClr val="tx1">
                    <a:lumMod val="50000"/>
                    <a:lumOff val="50000"/>
                  </a:schemeClr>
                </a:solidFill>
                <a:latin typeface="Arial" pitchFamily="34" charset="0"/>
                <a:cs typeface="Arial" pitchFamily="34" charset="0"/>
              </a:rPr>
              <a:t>Stentarelli</a:t>
            </a:r>
            <a:r>
              <a:rPr lang="en-GB" sz="900" dirty="0">
                <a:solidFill>
                  <a:schemeClr val="tx1">
                    <a:lumMod val="50000"/>
                    <a:lumOff val="50000"/>
                  </a:schemeClr>
                </a:solidFill>
                <a:latin typeface="Arial" pitchFamily="34" charset="0"/>
                <a:cs typeface="Arial" pitchFamily="34" charset="0"/>
              </a:rPr>
              <a:t> C et al. Late presentation increases risk and costs of non-infectious comorbidities in people with HIV: an Italian cost impact study. AIDS Research and Therapy. 2017; 14(8). </a:t>
            </a:r>
          </a:p>
        </p:txBody>
      </p:sp>
    </p:spTree>
    <p:extLst>
      <p:ext uri="{BB962C8B-B14F-4D97-AF65-F5344CB8AC3E}">
        <p14:creationId xmlns:p14="http://schemas.microsoft.com/office/powerpoint/2010/main" val="2804565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79023" y="6230597"/>
            <a:ext cx="2664296"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www.testingweek.eu</a:t>
            </a:r>
          </a:p>
          <a:p>
            <a:pPr algn="ctr"/>
            <a:r>
              <a:rPr lang="en-GB" sz="1200" b="1" dirty="0">
                <a:solidFill>
                  <a:schemeClr val="bg1"/>
                </a:solidFill>
                <a:latin typeface="Arial" panose="020B0604020202020204" pitchFamily="34" charset="0"/>
                <a:cs typeface="Arial" panose="020B0604020202020204" pitchFamily="34" charset="0"/>
              </a:rPr>
              <a:t>www.hiveurope.eu </a:t>
            </a:r>
          </a:p>
        </p:txBody>
      </p:sp>
      <p:sp>
        <p:nvSpPr>
          <p:cNvPr id="12" name="Title 1"/>
          <p:cNvSpPr>
            <a:spLocks noGrp="1"/>
          </p:cNvSpPr>
          <p:nvPr>
            <p:ph type="title"/>
          </p:nvPr>
        </p:nvSpPr>
        <p:spPr>
          <a:xfrm>
            <a:off x="2316480" y="172032"/>
            <a:ext cx="9741408" cy="1080000"/>
          </a:xfrm>
        </p:spPr>
        <p:txBody>
          <a:bodyPr/>
          <a:lstStyle/>
          <a:p>
            <a:pPr algn="ctr" eaLnBrk="1" hangingPunct="1"/>
            <a:r>
              <a:rPr lang="en-GB" sz="3200" dirty="0">
                <a:latin typeface="Arial" charset="0"/>
                <a:cs typeface="Arial" charset="0"/>
              </a:rPr>
              <a:t>Benefits of Early Diagnosis</a:t>
            </a:r>
            <a:br>
              <a:rPr lang="en-GB" b="1" dirty="0">
                <a:solidFill>
                  <a:srgbClr val="1D4EA2"/>
                </a:solidFill>
                <a:latin typeface="Arial" charset="0"/>
                <a:cs typeface="Arial" charset="0"/>
              </a:rPr>
            </a:br>
            <a:r>
              <a:rPr lang="en-GB" sz="2000" dirty="0">
                <a:latin typeface="Arial" charset="0"/>
                <a:cs typeface="Arial" charset="0"/>
              </a:rPr>
              <a:t>Cost-effectiveness of HIV testing</a:t>
            </a:r>
          </a:p>
        </p:txBody>
      </p:sp>
      <p:sp>
        <p:nvSpPr>
          <p:cNvPr id="13" name="TextBox 12"/>
          <p:cNvSpPr txBox="1"/>
          <p:nvPr/>
        </p:nvSpPr>
        <p:spPr>
          <a:xfrm>
            <a:off x="2621280" y="1234870"/>
            <a:ext cx="8900160" cy="646331"/>
          </a:xfrm>
          <a:prstGeom prst="rect">
            <a:avLst/>
          </a:prstGeom>
          <a:noFill/>
        </p:spPr>
        <p:txBody>
          <a:bodyPr wrap="square" rtlCol="0">
            <a:spAutoFit/>
          </a:bodyPr>
          <a:lstStyle/>
          <a:p>
            <a:r>
              <a:rPr lang="da-DK" dirty="0">
                <a:solidFill>
                  <a:schemeClr val="bg1">
                    <a:lumMod val="50000"/>
                  </a:schemeClr>
                </a:solidFill>
                <a:latin typeface="Arial" panose="020B0604020202020204" pitchFamily="34" charset="0"/>
                <a:cs typeface="Arial" panose="020B0604020202020204" pitchFamily="34" charset="0"/>
              </a:rPr>
              <a:t>Data from France showing </a:t>
            </a:r>
            <a:r>
              <a:rPr lang="en-US" dirty="0">
                <a:solidFill>
                  <a:schemeClr val="bg1">
                    <a:lumMod val="50000"/>
                  </a:schemeClr>
                </a:solidFill>
                <a:latin typeface="Arial" panose="020B0604020202020204" pitchFamily="34" charset="0"/>
                <a:cs typeface="Arial" panose="020B0604020202020204" pitchFamily="34" charset="0"/>
              </a:rPr>
              <a:t>HIV testing to be cost-effective when undiagnosed HIV prevalence is above 0.1%</a:t>
            </a:r>
            <a:r>
              <a:rPr lang="da-DK" dirty="0">
                <a:solidFill>
                  <a:schemeClr val="bg1">
                    <a:lumMod val="50000"/>
                  </a:schemeClr>
                </a:solidFill>
                <a:latin typeface="Arial" panose="020B0604020202020204" pitchFamily="34" charset="0"/>
                <a:cs typeface="Arial" panose="020B0604020202020204" pitchFamily="34" charset="0"/>
              </a:rPr>
              <a:t> </a:t>
            </a:r>
          </a:p>
        </p:txBody>
      </p:sp>
      <p:grpSp>
        <p:nvGrpSpPr>
          <p:cNvPr id="16" name="Group 15"/>
          <p:cNvGrpSpPr/>
          <p:nvPr/>
        </p:nvGrpSpPr>
        <p:grpSpPr>
          <a:xfrm>
            <a:off x="2621280" y="2063187"/>
            <a:ext cx="9072634" cy="3908859"/>
            <a:chOff x="1691680" y="1913064"/>
            <a:chExt cx="9144642" cy="3885874"/>
          </a:xfrm>
        </p:grpSpPr>
        <p:graphicFrame>
          <p:nvGraphicFramePr>
            <p:cNvPr id="17" name="Chart 16"/>
            <p:cNvGraphicFramePr/>
            <p:nvPr>
              <p:extLst/>
            </p:nvPr>
          </p:nvGraphicFramePr>
          <p:xfrm>
            <a:off x="1691680" y="1913064"/>
            <a:ext cx="9144642" cy="356582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3178614" y="5492971"/>
              <a:ext cx="5278614" cy="305967"/>
            </a:xfrm>
            <a:prstGeom prst="rect">
              <a:avLst/>
            </a:prstGeom>
            <a:noFill/>
          </p:spPr>
          <p:txBody>
            <a:bodyPr wrap="square" rtlCol="0">
              <a:spAutoFit/>
            </a:bodyPr>
            <a:lstStyle/>
            <a:p>
              <a:pPr algn="ctr"/>
              <a:r>
                <a:rPr lang="en-GB" sz="1400" dirty="0">
                  <a:solidFill>
                    <a:srgbClr val="7F7F7F"/>
                  </a:solidFill>
                </a:rPr>
                <a:t>Undiagnosed HIV prevalence</a:t>
              </a:r>
            </a:p>
          </p:txBody>
        </p:sp>
        <p:sp>
          <p:nvSpPr>
            <p:cNvPr id="19" name="TextBox 18"/>
            <p:cNvSpPr txBox="1"/>
            <p:nvPr/>
          </p:nvSpPr>
          <p:spPr>
            <a:xfrm>
              <a:off x="3178614" y="5262719"/>
              <a:ext cx="5278614" cy="275370"/>
            </a:xfrm>
            <a:prstGeom prst="rect">
              <a:avLst/>
            </a:prstGeom>
            <a:noFill/>
          </p:spPr>
          <p:txBody>
            <a:bodyPr wrap="square" rtlCol="0">
              <a:spAutoFit/>
            </a:bodyPr>
            <a:lstStyle/>
            <a:p>
              <a:r>
                <a:rPr lang="en-GB" sz="1200" dirty="0">
                  <a:solidFill>
                    <a:srgbClr val="7F7F7F"/>
                  </a:solidFill>
                </a:rPr>
                <a:t>0%                                                                        1%                    5%</a:t>
              </a:r>
            </a:p>
          </p:txBody>
        </p:sp>
        <p:sp>
          <p:nvSpPr>
            <p:cNvPr id="20" name="TextBox 19"/>
            <p:cNvSpPr txBox="1"/>
            <p:nvPr/>
          </p:nvSpPr>
          <p:spPr>
            <a:xfrm>
              <a:off x="4888587" y="5107437"/>
              <a:ext cx="5278614" cy="367160"/>
            </a:xfrm>
            <a:prstGeom prst="rect">
              <a:avLst/>
            </a:prstGeom>
            <a:noFill/>
          </p:spPr>
          <p:txBody>
            <a:bodyPr wrap="square" rtlCol="0">
              <a:spAutoFit/>
            </a:bodyPr>
            <a:lstStyle/>
            <a:p>
              <a:pPr algn="ctr"/>
              <a:r>
                <a:rPr lang="en-GB" dirty="0">
                  <a:solidFill>
                    <a:srgbClr val="7F7F7F"/>
                  </a:solidFill>
                </a:rPr>
                <a:t>//</a:t>
              </a:r>
            </a:p>
          </p:txBody>
        </p:sp>
      </p:grpSp>
      <p:sp>
        <p:nvSpPr>
          <p:cNvPr id="21" name="Text Box 6"/>
          <p:cNvSpPr txBox="1">
            <a:spLocks noChangeArrowheads="1"/>
          </p:cNvSpPr>
          <p:nvPr/>
        </p:nvSpPr>
        <p:spPr bwMode="auto">
          <a:xfrm>
            <a:off x="1394630" y="5972046"/>
            <a:ext cx="6429375" cy="507831"/>
          </a:xfrm>
          <a:prstGeom prst="rect">
            <a:avLst/>
          </a:prstGeom>
          <a:noFill/>
          <a:ln w="9525">
            <a:noFill/>
            <a:miter lim="800000"/>
            <a:headEnd/>
            <a:tailEnd/>
          </a:ln>
        </p:spPr>
        <p:txBody>
          <a:bodyPr>
            <a:spAutoFit/>
          </a:bodyPr>
          <a:lstStyle/>
          <a:p>
            <a:pPr algn="r" eaLnBrk="1" hangingPunct="1"/>
            <a:r>
              <a:rPr lang="en-US" sz="900" dirty="0">
                <a:solidFill>
                  <a:srgbClr val="7F7F7F"/>
                </a:solidFill>
              </a:rPr>
              <a:t>Yazdanpanah Y et al. (2010) Routine HIV Screening in France: Clinical Impact and Cost-Effectiveness. </a:t>
            </a:r>
            <a:r>
              <a:rPr lang="en-US" sz="900" dirty="0" err="1">
                <a:solidFill>
                  <a:srgbClr val="7F7F7F"/>
                </a:solidFill>
              </a:rPr>
              <a:t>PLoS</a:t>
            </a:r>
            <a:r>
              <a:rPr lang="en-US" sz="900" dirty="0">
                <a:solidFill>
                  <a:srgbClr val="7F7F7F"/>
                </a:solidFill>
              </a:rPr>
              <a:t> ONE 5(10): e13132. doi:10.1371/journal.pone.0013132</a:t>
            </a:r>
          </a:p>
          <a:p>
            <a:pPr algn="r" eaLnBrk="1" hangingPunct="1"/>
            <a:r>
              <a:rPr lang="en-US" sz="900" dirty="0">
                <a:solidFill>
                  <a:srgbClr val="7F7F7F"/>
                </a:solidFill>
                <a:hlinkClick r:id="rId4"/>
              </a:rPr>
              <a:t>http://www.plosone.org/article/info:doi/10.1371/journal.pone.0013132</a:t>
            </a:r>
            <a:endParaRPr lang="en-US" sz="900" dirty="0">
              <a:solidFill>
                <a:srgbClr val="7F7F7F"/>
              </a:solidFill>
            </a:endParaRPr>
          </a:p>
        </p:txBody>
      </p:sp>
    </p:spTree>
    <p:extLst>
      <p:ext uri="{BB962C8B-B14F-4D97-AF65-F5344CB8AC3E}">
        <p14:creationId xmlns:p14="http://schemas.microsoft.com/office/powerpoint/2010/main" val="1443750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78084" y="5699909"/>
            <a:ext cx="5039491" cy="954107"/>
          </a:xfrm>
          <a:prstGeom prst="rect">
            <a:avLst/>
          </a:prstGeom>
          <a:noFill/>
        </p:spPr>
        <p:txBody>
          <a:bodyPr wrap="square" rtlCol="0">
            <a:spAutoFit/>
          </a:bodyPr>
          <a:lstStyle/>
          <a:p>
            <a:pPr algn="r"/>
            <a:r>
              <a:rPr lang="en-GB" sz="800" dirty="0" err="1">
                <a:solidFill>
                  <a:schemeClr val="bg1">
                    <a:lumMod val="50000"/>
                  </a:schemeClr>
                </a:solidFill>
                <a:latin typeface="Arial" panose="020B0604020202020204" pitchFamily="34" charset="0"/>
                <a:cs typeface="Arial" panose="020B0604020202020204" pitchFamily="34" charset="0"/>
              </a:rPr>
              <a:t>Baggaley</a:t>
            </a:r>
            <a:r>
              <a:rPr lang="en-GB" sz="800" dirty="0">
                <a:solidFill>
                  <a:schemeClr val="bg1">
                    <a:lumMod val="50000"/>
                  </a:schemeClr>
                </a:solidFill>
                <a:latin typeface="Arial" panose="020B0604020202020204" pitchFamily="34" charset="0"/>
                <a:cs typeface="Arial" panose="020B0604020202020204" pitchFamily="34" charset="0"/>
              </a:rPr>
              <a:t> RF, Irvine MA, Leber W, </a:t>
            </a:r>
            <a:r>
              <a:rPr lang="en-GB" sz="800" dirty="0" err="1">
                <a:solidFill>
                  <a:schemeClr val="bg1">
                    <a:lumMod val="50000"/>
                  </a:schemeClr>
                </a:solidFill>
                <a:latin typeface="Arial" panose="020B0604020202020204" pitchFamily="34" charset="0"/>
                <a:cs typeface="Arial" panose="020B0604020202020204" pitchFamily="34" charset="0"/>
              </a:rPr>
              <a:t>Cambiano</a:t>
            </a:r>
            <a:r>
              <a:rPr lang="en-GB" sz="800" dirty="0">
                <a:solidFill>
                  <a:schemeClr val="bg1">
                    <a:lumMod val="50000"/>
                  </a:schemeClr>
                </a:solidFill>
                <a:latin typeface="Arial" panose="020B0604020202020204" pitchFamily="34" charset="0"/>
                <a:cs typeface="Arial" panose="020B0604020202020204" pitchFamily="34" charset="0"/>
              </a:rPr>
              <a:t> V, Figueroa J, McMullen H et al. Cost-effectiveness of screening for HIV in primary care: a health economics modelling analysis. </a:t>
            </a:r>
            <a:r>
              <a:rPr lang="it-IT" sz="800" dirty="0">
                <a:solidFill>
                  <a:schemeClr val="bg1">
                    <a:lumMod val="50000"/>
                  </a:schemeClr>
                </a:solidFill>
                <a:latin typeface="Arial" panose="020B0604020202020204" pitchFamily="34" charset="0"/>
                <a:cs typeface="Arial" panose="020B0604020202020204" pitchFamily="34" charset="0"/>
              </a:rPr>
              <a:t>Lancet HIV. 2017 Oct;4(10):e465-e474.</a:t>
            </a:r>
          </a:p>
          <a:p>
            <a:pPr algn="r"/>
            <a:endParaRPr lang="it-IT" sz="800" dirty="0">
              <a:solidFill>
                <a:schemeClr val="bg1">
                  <a:lumMod val="50000"/>
                </a:schemeClr>
              </a:solidFill>
              <a:latin typeface="Arial" panose="020B0604020202020204" pitchFamily="34" charset="0"/>
              <a:cs typeface="Arial" panose="020B0604020202020204" pitchFamily="34" charset="0"/>
            </a:endParaRPr>
          </a:p>
          <a:p>
            <a:pPr algn="r"/>
            <a:r>
              <a:rPr lang="nl-NL" sz="800" dirty="0">
                <a:solidFill>
                  <a:schemeClr val="bg1">
                    <a:lumMod val="50000"/>
                  </a:schemeClr>
                </a:solidFill>
                <a:latin typeface="Arial" panose="020B0604020202020204" pitchFamily="34" charset="0"/>
                <a:cs typeface="Arial" panose="020B0604020202020204" pitchFamily="34" charset="0"/>
              </a:rPr>
              <a:t>Reitsema M, Steffers L, Visser M, Heijne J, van Hoek AJ, Schim van der Loeff M, van Sighem A et al.</a:t>
            </a:r>
            <a:r>
              <a:rPr lang="en-GB" sz="800" dirty="0">
                <a:solidFill>
                  <a:schemeClr val="bg1">
                    <a:lumMod val="50000"/>
                  </a:schemeClr>
                </a:solidFill>
                <a:latin typeface="Arial" panose="020B0604020202020204" pitchFamily="34" charset="0"/>
                <a:cs typeface="Arial" panose="020B0604020202020204" pitchFamily="34" charset="0"/>
              </a:rPr>
              <a:t> Cost-effectiveness of increased HIV testing among MSM in The Netherlands. AIDS. 2019 Oct 1;33(12):1807-1817. </a:t>
            </a:r>
            <a:r>
              <a:rPr lang="nl-NL" sz="800" dirty="0">
                <a:solidFill>
                  <a:schemeClr val="bg1">
                    <a:lumMod val="50000"/>
                  </a:schemeClr>
                </a:solidFill>
                <a:latin typeface="Arial" panose="020B0604020202020204" pitchFamily="34" charset="0"/>
                <a:cs typeface="Arial" panose="020B0604020202020204" pitchFamily="34" charset="0"/>
              </a:rPr>
              <a:t> </a:t>
            </a:r>
            <a:r>
              <a:rPr lang="it-IT" sz="800" dirty="0">
                <a:solidFill>
                  <a:schemeClr val="bg1">
                    <a:lumMod val="50000"/>
                  </a:schemeClr>
                </a:solidFill>
                <a:latin typeface="Arial" panose="020B0604020202020204" pitchFamily="34" charset="0"/>
                <a:cs typeface="Arial" panose="020B0604020202020204" pitchFamily="34" charset="0"/>
              </a:rPr>
              <a:t> </a:t>
            </a:r>
            <a:endParaRPr lang="en-GB" sz="800" dirty="0">
              <a:solidFill>
                <a:schemeClr val="bg1">
                  <a:lumMod val="50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p:nvPr>
        </p:nvSpPr>
        <p:spPr/>
        <p:txBody>
          <a:bodyPr>
            <a:normAutofit/>
          </a:bodyPr>
          <a:lstStyle/>
          <a:p>
            <a:pPr algn="ctr" eaLnBrk="1" hangingPunct="1"/>
            <a:r>
              <a:rPr lang="en-GB" sz="3200" dirty="0">
                <a:latin typeface="Arial" charset="0"/>
                <a:cs typeface="Arial" charset="0"/>
              </a:rPr>
              <a:t>Benefits of Early Diagnosis</a:t>
            </a:r>
            <a:br>
              <a:rPr lang="en-GB" sz="3200" dirty="0">
                <a:latin typeface="Arial" charset="0"/>
                <a:cs typeface="Arial" charset="0"/>
              </a:rPr>
            </a:br>
            <a:r>
              <a:rPr lang="en-GB" sz="2000" dirty="0">
                <a:latin typeface="Arial" charset="0"/>
                <a:cs typeface="Arial" charset="0"/>
              </a:rPr>
              <a:t>Cost-effectiveness of HIV testing</a:t>
            </a:r>
          </a:p>
        </p:txBody>
      </p:sp>
      <p:sp>
        <p:nvSpPr>
          <p:cNvPr id="2" name="Content Placeholder 1">
            <a:extLst>
              <a:ext uri="{FF2B5EF4-FFF2-40B4-BE49-F238E27FC236}">
                <a16:creationId xmlns:a16="http://schemas.microsoft.com/office/drawing/2014/main" id="{4FC54F03-E90E-4365-8449-C4D27E45B9CC}"/>
              </a:ext>
            </a:extLst>
          </p:cNvPr>
          <p:cNvSpPr>
            <a:spLocks noGrp="1"/>
          </p:cNvSpPr>
          <p:nvPr>
            <p:ph idx="1"/>
          </p:nvPr>
        </p:nvSpPr>
        <p:spPr/>
        <p:txBody>
          <a:bodyPr>
            <a:normAutofit/>
          </a:bodyPr>
          <a:lstStyle/>
          <a:p>
            <a:r>
              <a:rPr lang="en-GB" sz="2400" dirty="0"/>
              <a:t>A UK modelling study which estimated cost-effectiveness of HIV testing in a primary care centre in a high HIV prevalence area found:</a:t>
            </a:r>
          </a:p>
          <a:p>
            <a:pPr lvl="1"/>
            <a:r>
              <a:rPr lang="en-GB" sz="2000" dirty="0"/>
              <a:t>The cost-effectiveness ratios were £22,201 per quality-adjusted life-year (QALY) gained, £372,207 per death averted and £628,874 per HIV transmission averted (over a 40 year time period)</a:t>
            </a:r>
          </a:p>
          <a:p>
            <a:pPr lvl="1"/>
            <a:r>
              <a:rPr lang="en-GB" sz="2000" dirty="0"/>
              <a:t>Factoring in higher costs for those diagnosed late, the study predicted that their trial would be cost-effective within 13 years</a:t>
            </a:r>
          </a:p>
          <a:p>
            <a:r>
              <a:rPr lang="en-GB" sz="2400" dirty="0"/>
              <a:t>A modelling study in the Netherlands found:</a:t>
            </a:r>
          </a:p>
          <a:p>
            <a:pPr lvl="1"/>
            <a:r>
              <a:rPr lang="en-GB" sz="2000" dirty="0"/>
              <a:t>A small increase in testing coverage targeted towards high-risk MSM resulted in 99 QALYs gained, and €0.9 million in savings.</a:t>
            </a:r>
          </a:p>
          <a:p>
            <a:pPr lvl="1"/>
            <a:endParaRPr lang="en-GB" sz="2000" dirty="0"/>
          </a:p>
        </p:txBody>
      </p:sp>
      <p:sp>
        <p:nvSpPr>
          <p:cNvPr id="11" name="Content Placeholder 6"/>
          <p:cNvSpPr txBox="1">
            <a:spLocks/>
          </p:cNvSpPr>
          <p:nvPr/>
        </p:nvSpPr>
        <p:spPr>
          <a:xfrm>
            <a:off x="1828800" y="1440000"/>
            <a:ext cx="9302496" cy="48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solidFill>
                <a:srgbClr val="7F7F7F"/>
              </a:solidFill>
              <a:cs typeface="Arial" charset="0"/>
            </a:endParaRPr>
          </a:p>
          <a:p>
            <a:endParaRPr lang="en-GB" dirty="0"/>
          </a:p>
        </p:txBody>
      </p:sp>
    </p:spTree>
    <p:extLst>
      <p:ext uri="{BB962C8B-B14F-4D97-AF65-F5344CB8AC3E}">
        <p14:creationId xmlns:p14="http://schemas.microsoft.com/office/powerpoint/2010/main" val="3839261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329543" y="382353"/>
            <a:ext cx="9350828" cy="1080000"/>
          </a:xfrm>
          <a:prstGeom prst="rect">
            <a:avLst/>
          </a:prstGeom>
        </p:spPr>
        <p:txBody>
          <a:bodyPr/>
          <a:lstStyle>
            <a:lvl1pPr algn="l" rtl="0" eaLnBrk="0" fontAlgn="base" hangingPunct="0">
              <a:spcBef>
                <a:spcPct val="0"/>
              </a:spcBef>
              <a:spcAft>
                <a:spcPct val="0"/>
              </a:spcAft>
              <a:defRPr sz="3200" b="1" kern="1200">
                <a:solidFill>
                  <a:srgbClr val="1D4EA2"/>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1D4EA2"/>
                </a:solidFill>
                <a:latin typeface="Arial" charset="0"/>
                <a:cs typeface="Arial" charset="0"/>
              </a:defRPr>
            </a:lvl2pPr>
            <a:lvl3pPr algn="l" rtl="0" eaLnBrk="0" fontAlgn="base" hangingPunct="0">
              <a:spcBef>
                <a:spcPct val="0"/>
              </a:spcBef>
              <a:spcAft>
                <a:spcPct val="0"/>
              </a:spcAft>
              <a:defRPr sz="3200" b="1">
                <a:solidFill>
                  <a:srgbClr val="1D4EA2"/>
                </a:solidFill>
                <a:latin typeface="Arial" charset="0"/>
                <a:cs typeface="Arial" charset="0"/>
              </a:defRPr>
            </a:lvl3pPr>
            <a:lvl4pPr algn="l" rtl="0" eaLnBrk="0" fontAlgn="base" hangingPunct="0">
              <a:spcBef>
                <a:spcPct val="0"/>
              </a:spcBef>
              <a:spcAft>
                <a:spcPct val="0"/>
              </a:spcAft>
              <a:defRPr sz="3200" b="1">
                <a:solidFill>
                  <a:srgbClr val="1D4EA2"/>
                </a:solidFill>
                <a:latin typeface="Arial" charset="0"/>
                <a:cs typeface="Arial" charset="0"/>
              </a:defRPr>
            </a:lvl4pPr>
            <a:lvl5pPr algn="l" rtl="0" eaLnBrk="0" fontAlgn="base" hangingPunct="0">
              <a:spcBef>
                <a:spcPct val="0"/>
              </a:spcBef>
              <a:spcAft>
                <a:spcPct val="0"/>
              </a:spcAft>
              <a:defRPr sz="3200" b="1">
                <a:solidFill>
                  <a:srgbClr val="1D4EA2"/>
                </a:solidFill>
                <a:latin typeface="Arial" charset="0"/>
                <a:cs typeface="Arial" charset="0"/>
              </a:defRPr>
            </a:lvl5pPr>
            <a:lvl6pPr marL="457200" algn="l" rtl="0" fontAlgn="base">
              <a:spcBef>
                <a:spcPct val="0"/>
              </a:spcBef>
              <a:spcAft>
                <a:spcPct val="0"/>
              </a:spcAft>
              <a:defRPr sz="3200" b="1">
                <a:solidFill>
                  <a:srgbClr val="1D4EA2"/>
                </a:solidFill>
                <a:latin typeface="Arial" charset="0"/>
                <a:cs typeface="Arial" charset="0"/>
              </a:defRPr>
            </a:lvl6pPr>
            <a:lvl7pPr marL="914400" algn="l" rtl="0" fontAlgn="base">
              <a:spcBef>
                <a:spcPct val="0"/>
              </a:spcBef>
              <a:spcAft>
                <a:spcPct val="0"/>
              </a:spcAft>
              <a:defRPr sz="3200" b="1">
                <a:solidFill>
                  <a:srgbClr val="1D4EA2"/>
                </a:solidFill>
                <a:latin typeface="Arial" charset="0"/>
                <a:cs typeface="Arial" charset="0"/>
              </a:defRPr>
            </a:lvl7pPr>
            <a:lvl8pPr marL="1371600" algn="l" rtl="0" fontAlgn="base">
              <a:spcBef>
                <a:spcPct val="0"/>
              </a:spcBef>
              <a:spcAft>
                <a:spcPct val="0"/>
              </a:spcAft>
              <a:defRPr sz="3200" b="1">
                <a:solidFill>
                  <a:srgbClr val="1D4EA2"/>
                </a:solidFill>
                <a:latin typeface="Arial" charset="0"/>
                <a:cs typeface="Arial" charset="0"/>
              </a:defRPr>
            </a:lvl8pPr>
            <a:lvl9pPr marL="1828800" algn="l" rtl="0" fontAlgn="base">
              <a:spcBef>
                <a:spcPct val="0"/>
              </a:spcBef>
              <a:spcAft>
                <a:spcPct val="0"/>
              </a:spcAft>
              <a:defRPr sz="3200" b="1">
                <a:solidFill>
                  <a:srgbClr val="1D4EA2"/>
                </a:solidFill>
                <a:latin typeface="Arial" charset="0"/>
                <a:cs typeface="Arial" charset="0"/>
              </a:defRPr>
            </a:lvl9pPr>
          </a:lstStyle>
          <a:p>
            <a:pPr algn="ctr" eaLnBrk="1" hangingPunct="1"/>
            <a:r>
              <a:rPr lang="en-GB" dirty="0">
                <a:latin typeface="Arial" charset="0"/>
                <a:cs typeface="Arial" charset="0"/>
              </a:rPr>
              <a:t>Benefits of Early Diagnosis</a:t>
            </a:r>
            <a:br>
              <a:rPr lang="en-GB" dirty="0">
                <a:latin typeface="Arial" charset="0"/>
                <a:cs typeface="Arial" charset="0"/>
              </a:rPr>
            </a:br>
            <a:r>
              <a:rPr lang="en-GB" sz="2000" dirty="0">
                <a:latin typeface="Arial" charset="0"/>
                <a:cs typeface="Arial" charset="0"/>
              </a:rPr>
              <a:t>Summary</a:t>
            </a:r>
            <a:endParaRPr lang="en-GB" sz="2000" dirty="0">
              <a:solidFill>
                <a:srgbClr val="009640"/>
              </a:solidFill>
              <a:latin typeface="Arial" charset="0"/>
              <a:cs typeface="Arial" charset="0"/>
            </a:endParaRPr>
          </a:p>
        </p:txBody>
      </p:sp>
      <p:sp>
        <p:nvSpPr>
          <p:cNvPr id="15" name="Content Placeholder 5"/>
          <p:cNvSpPr>
            <a:spLocks noGrp="1"/>
          </p:cNvSpPr>
          <p:nvPr>
            <p:ph idx="1"/>
          </p:nvPr>
        </p:nvSpPr>
        <p:spPr>
          <a:xfrm>
            <a:off x="2100943" y="1440001"/>
            <a:ext cx="9579428" cy="4790596"/>
          </a:xfrm>
        </p:spPr>
        <p:txBody>
          <a:bodyPr/>
          <a:lstStyle/>
          <a:p>
            <a:pPr lvl="0">
              <a:defRPr/>
            </a:pPr>
            <a:r>
              <a:rPr lang="en-US" sz="2000" dirty="0">
                <a:solidFill>
                  <a:srgbClr val="7F7F7F"/>
                </a:solidFill>
              </a:rPr>
              <a:t>Late presentation delays access to ART, adversely impacting the health of the individual while also allowing inadvertent onward transmission</a:t>
            </a:r>
          </a:p>
          <a:p>
            <a:pPr lvl="0">
              <a:defRPr/>
            </a:pPr>
            <a:endParaRPr lang="en-US" sz="2400" dirty="0">
              <a:solidFill>
                <a:srgbClr val="7F7F7F"/>
              </a:solidFill>
            </a:endParaRPr>
          </a:p>
          <a:p>
            <a:pPr marL="0" indent="0">
              <a:buNone/>
              <a:defRPr/>
            </a:pPr>
            <a:r>
              <a:rPr lang="en-US" sz="2000" b="1" kern="0" dirty="0"/>
              <a:t>The solution is, more effective strategies to</a:t>
            </a:r>
          </a:p>
          <a:p>
            <a:pPr lvl="1">
              <a:buFont typeface="Arial" pitchFamily="34" charset="0"/>
              <a:buChar char="•"/>
              <a:defRPr/>
            </a:pPr>
            <a:r>
              <a:rPr lang="en-US" sz="2000" b="1" kern="0" dirty="0"/>
              <a:t>Test more effectively</a:t>
            </a:r>
          </a:p>
          <a:p>
            <a:pPr lvl="1">
              <a:buFont typeface="Arial" pitchFamily="34" charset="0"/>
              <a:buChar char="•"/>
              <a:defRPr/>
            </a:pPr>
            <a:r>
              <a:rPr lang="en-US" sz="2000" b="1" kern="0" dirty="0"/>
              <a:t>Ensure better access to care for those diagnosed</a:t>
            </a:r>
            <a:endParaRPr lang="en-GB" sz="2000" b="1" dirty="0"/>
          </a:p>
        </p:txBody>
      </p:sp>
      <p:sp>
        <p:nvSpPr>
          <p:cNvPr id="16" name="Rectangle 15"/>
          <p:cNvSpPr/>
          <p:nvPr/>
        </p:nvSpPr>
        <p:spPr>
          <a:xfrm>
            <a:off x="2100943" y="2520001"/>
            <a:ext cx="7043057" cy="1571711"/>
          </a:xfrm>
          <a:prstGeom prst="rect">
            <a:avLst/>
          </a:prstGeom>
          <a:noFill/>
          <a:ln>
            <a:solidFill>
              <a:srgbClr val="F5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1476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79023" y="6230597"/>
            <a:ext cx="2664296"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www.testingweek.eu</a:t>
            </a:r>
          </a:p>
          <a:p>
            <a:pPr algn="ctr"/>
            <a:r>
              <a:rPr lang="en-GB" sz="1200" b="1" dirty="0">
                <a:solidFill>
                  <a:schemeClr val="bg1"/>
                </a:solidFill>
                <a:latin typeface="Arial" panose="020B0604020202020204" pitchFamily="34" charset="0"/>
                <a:cs typeface="Arial" panose="020B0604020202020204" pitchFamily="34" charset="0"/>
              </a:rPr>
              <a:t>www.hiveurope.eu </a:t>
            </a:r>
          </a:p>
        </p:txBody>
      </p:sp>
      <p:sp>
        <p:nvSpPr>
          <p:cNvPr id="11" name="Title 1"/>
          <p:cNvSpPr>
            <a:spLocks noGrp="1"/>
          </p:cNvSpPr>
          <p:nvPr>
            <p:ph type="title"/>
          </p:nvPr>
        </p:nvSpPr>
        <p:spPr>
          <a:xfrm>
            <a:off x="3071664" y="2926498"/>
            <a:ext cx="7200900" cy="1079500"/>
          </a:xfrm>
        </p:spPr>
        <p:txBody>
          <a:bodyPr>
            <a:normAutofit/>
          </a:bodyPr>
          <a:lstStyle/>
          <a:p>
            <a:pPr algn="ctr" eaLnBrk="1" hangingPunct="1"/>
            <a:r>
              <a:rPr lang="en-GB" sz="3600" dirty="0">
                <a:latin typeface="Arial" charset="0"/>
                <a:cs typeface="Arial" charset="0"/>
              </a:rPr>
              <a:t>Barriers to HIV Testing</a:t>
            </a:r>
            <a:endParaRPr lang="en-GB" dirty="0">
              <a:latin typeface="Arial" charset="0"/>
              <a:cs typeface="Arial" charset="0"/>
            </a:endParaRPr>
          </a:p>
        </p:txBody>
      </p:sp>
    </p:spTree>
    <p:extLst>
      <p:ext uri="{BB962C8B-B14F-4D97-AF65-F5344CB8AC3E}">
        <p14:creationId xmlns:p14="http://schemas.microsoft.com/office/powerpoint/2010/main" val="3980001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79023" y="6230597"/>
            <a:ext cx="2664296"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www.testingweek.eu</a:t>
            </a:r>
          </a:p>
          <a:p>
            <a:pPr algn="ctr"/>
            <a:r>
              <a:rPr lang="en-GB" sz="1200" b="1" dirty="0">
                <a:solidFill>
                  <a:schemeClr val="bg1"/>
                </a:solidFill>
                <a:latin typeface="Arial" panose="020B0604020202020204" pitchFamily="34" charset="0"/>
                <a:cs typeface="Arial" panose="020B0604020202020204" pitchFamily="34" charset="0"/>
              </a:rPr>
              <a:t>www.hiveurope.eu </a:t>
            </a:r>
          </a:p>
        </p:txBody>
      </p:sp>
      <p:sp>
        <p:nvSpPr>
          <p:cNvPr id="11" name="Title 1"/>
          <p:cNvSpPr>
            <a:spLocks noGrp="1"/>
          </p:cNvSpPr>
          <p:nvPr>
            <p:ph type="title"/>
          </p:nvPr>
        </p:nvSpPr>
        <p:spPr>
          <a:xfrm>
            <a:off x="2264229" y="360500"/>
            <a:ext cx="9220200" cy="1079500"/>
          </a:xfrm>
        </p:spPr>
        <p:txBody>
          <a:bodyPr>
            <a:normAutofit/>
          </a:bodyPr>
          <a:lstStyle/>
          <a:p>
            <a:pPr algn="ctr" eaLnBrk="1" hangingPunct="1"/>
            <a:r>
              <a:rPr lang="en-GB" sz="3600" dirty="0">
                <a:latin typeface="Arial" charset="0"/>
                <a:cs typeface="Arial" charset="0"/>
              </a:rPr>
              <a:t>Barriers to HIV Testing</a:t>
            </a:r>
            <a:endParaRPr lang="en-GB" dirty="0">
              <a:latin typeface="Arial" charset="0"/>
              <a:cs typeface="Arial" charset="0"/>
            </a:endParaRPr>
          </a:p>
        </p:txBody>
      </p:sp>
      <p:sp>
        <p:nvSpPr>
          <p:cNvPr id="8" name="Content Placeholder 2"/>
          <p:cNvSpPr>
            <a:spLocks noGrp="1"/>
          </p:cNvSpPr>
          <p:nvPr>
            <p:ph idx="1"/>
          </p:nvPr>
        </p:nvSpPr>
        <p:spPr>
          <a:xfrm>
            <a:off x="1959429" y="1440000"/>
            <a:ext cx="9525000" cy="4824000"/>
          </a:xfrm>
        </p:spPr>
        <p:txBody>
          <a:bodyPr/>
          <a:lstStyle/>
          <a:p>
            <a:pPr eaLnBrk="1" hangingPunct="1"/>
            <a:r>
              <a:rPr lang="en-GB" sz="3200" dirty="0">
                <a:solidFill>
                  <a:srgbClr val="7F7F7F"/>
                </a:solidFill>
                <a:latin typeface="Arial" charset="0"/>
                <a:cs typeface="Arial" charset="0"/>
              </a:rPr>
              <a:t>Barriers to HIV testing exist </a:t>
            </a:r>
            <a:r>
              <a:rPr lang="en-GB" sz="3200" b="1" dirty="0">
                <a:solidFill>
                  <a:srgbClr val="009640"/>
                </a:solidFill>
                <a:latin typeface="Arial" charset="0"/>
                <a:cs typeface="Arial" charset="0"/>
              </a:rPr>
              <a:t>on three levels</a:t>
            </a:r>
          </a:p>
          <a:p>
            <a:pPr lvl="1" eaLnBrk="1" hangingPunct="1"/>
            <a:r>
              <a:rPr lang="en-GB" sz="2800" dirty="0">
                <a:solidFill>
                  <a:srgbClr val="7F7F7F"/>
                </a:solidFill>
                <a:latin typeface="Arial" charset="0"/>
                <a:cs typeface="Arial" charset="0"/>
              </a:rPr>
              <a:t>Patient level</a:t>
            </a:r>
          </a:p>
          <a:p>
            <a:pPr lvl="1" eaLnBrk="1" hangingPunct="1"/>
            <a:r>
              <a:rPr lang="en-GB" sz="2800" dirty="0">
                <a:solidFill>
                  <a:srgbClr val="7F7F7F"/>
                </a:solidFill>
                <a:latin typeface="Arial" charset="0"/>
                <a:cs typeface="Arial" charset="0"/>
              </a:rPr>
              <a:t>Healthcare provider level</a:t>
            </a:r>
          </a:p>
          <a:p>
            <a:pPr lvl="1" eaLnBrk="1" hangingPunct="1"/>
            <a:r>
              <a:rPr lang="en-GB" sz="2800" dirty="0">
                <a:solidFill>
                  <a:srgbClr val="7F7F7F"/>
                </a:solidFill>
                <a:latin typeface="Arial" charset="0"/>
                <a:cs typeface="Arial" charset="0"/>
              </a:rPr>
              <a:t>Institutional/policy level</a:t>
            </a:r>
          </a:p>
          <a:p>
            <a:pPr eaLnBrk="1" hangingPunct="1"/>
            <a:endParaRPr lang="en-GB" dirty="0">
              <a:solidFill>
                <a:srgbClr val="7F7F7F"/>
              </a:solidFill>
              <a:latin typeface="Arial" charset="0"/>
              <a:cs typeface="Arial" charset="0"/>
            </a:endParaRPr>
          </a:p>
        </p:txBody>
      </p:sp>
    </p:spTree>
    <p:extLst>
      <p:ext uri="{BB962C8B-B14F-4D97-AF65-F5344CB8AC3E}">
        <p14:creationId xmlns:p14="http://schemas.microsoft.com/office/powerpoint/2010/main" val="72772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143672" y="1951630"/>
            <a:ext cx="7200900" cy="1921263"/>
          </a:xfrm>
        </p:spPr>
        <p:txBody>
          <a:bodyPr>
            <a:normAutofit/>
          </a:bodyPr>
          <a:lstStyle/>
          <a:p>
            <a:pPr algn="ctr" eaLnBrk="1" hangingPunct="1"/>
            <a:r>
              <a:rPr lang="en-GB" sz="3600" dirty="0"/>
              <a:t>Know your HIV epidemic:</a:t>
            </a:r>
            <a:br>
              <a:rPr lang="en-GB" sz="3600" dirty="0"/>
            </a:br>
            <a:r>
              <a:rPr lang="en-GB" sz="3600" dirty="0"/>
              <a:t>the situation of HIV in Europe</a:t>
            </a:r>
            <a:endParaRPr lang="en-GB" sz="2800" dirty="0">
              <a:latin typeface="Arial" charset="0"/>
              <a:cs typeface="Arial" charset="0"/>
            </a:endParaRPr>
          </a:p>
        </p:txBody>
      </p:sp>
    </p:spTree>
    <p:extLst>
      <p:ext uri="{BB962C8B-B14F-4D97-AF65-F5344CB8AC3E}">
        <p14:creationId xmlns:p14="http://schemas.microsoft.com/office/powerpoint/2010/main" val="2117818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373086" y="336442"/>
            <a:ext cx="9644742" cy="108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rgbClr val="1D4EA2"/>
                </a:solidFill>
                <a:latin typeface="Arial" charset="0"/>
                <a:cs typeface="Arial" charset="0"/>
              </a:rPr>
              <a:t>Barriers to ask for HIV Testing</a:t>
            </a:r>
            <a:br>
              <a:rPr lang="en-GB" sz="3800" b="1" dirty="0">
                <a:solidFill>
                  <a:srgbClr val="1D4EA2"/>
                </a:solidFill>
                <a:latin typeface="Arial" charset="0"/>
                <a:cs typeface="Arial" charset="0"/>
              </a:rPr>
            </a:br>
            <a:r>
              <a:rPr lang="en-GB" sz="2000" b="1" dirty="0">
                <a:solidFill>
                  <a:srgbClr val="1D4EA2"/>
                </a:solidFill>
                <a:latin typeface="Arial" charset="0"/>
                <a:cs typeface="Arial" charset="0"/>
              </a:rPr>
              <a:t>Patient Level</a:t>
            </a:r>
          </a:p>
        </p:txBody>
      </p:sp>
      <p:sp>
        <p:nvSpPr>
          <p:cNvPr id="13" name="Content Placeholder 2"/>
          <p:cNvSpPr>
            <a:spLocks noGrp="1"/>
          </p:cNvSpPr>
          <p:nvPr>
            <p:ph idx="1"/>
          </p:nvPr>
        </p:nvSpPr>
        <p:spPr>
          <a:xfrm>
            <a:off x="2013857" y="1549020"/>
            <a:ext cx="9514114" cy="4419296"/>
          </a:xfrm>
        </p:spPr>
        <p:txBody>
          <a:bodyPr>
            <a:normAutofit/>
          </a:bodyPr>
          <a:lstStyle/>
          <a:p>
            <a:pPr eaLnBrk="1" hangingPunct="1"/>
            <a:r>
              <a:rPr lang="en-GB" sz="2400" b="1" dirty="0">
                <a:solidFill>
                  <a:srgbClr val="009640"/>
                </a:solidFill>
                <a:latin typeface="Arial" charset="0"/>
                <a:cs typeface="Arial" charset="0"/>
              </a:rPr>
              <a:t>Patient level barriers </a:t>
            </a:r>
            <a:r>
              <a:rPr lang="en-GB" sz="2400" dirty="0">
                <a:solidFill>
                  <a:srgbClr val="7F7F7F"/>
                </a:solidFill>
                <a:latin typeface="Arial" charset="0"/>
                <a:cs typeface="Arial" charset="0"/>
              </a:rPr>
              <a:t>vary from country to country – but cross-cultural barriers include:</a:t>
            </a:r>
          </a:p>
          <a:p>
            <a:pPr lvl="1" eaLnBrk="1" hangingPunct="1"/>
            <a:r>
              <a:rPr lang="en-GB" sz="2000" dirty="0">
                <a:solidFill>
                  <a:srgbClr val="7F7F7F"/>
                </a:solidFill>
                <a:latin typeface="Arial" charset="0"/>
                <a:cs typeface="Arial" charset="0"/>
              </a:rPr>
              <a:t>Low-risk perception</a:t>
            </a:r>
          </a:p>
          <a:p>
            <a:pPr lvl="1" eaLnBrk="1" hangingPunct="1"/>
            <a:r>
              <a:rPr lang="en-GB" sz="2000" dirty="0">
                <a:solidFill>
                  <a:srgbClr val="7F7F7F"/>
                </a:solidFill>
                <a:latin typeface="Arial" charset="0"/>
                <a:cs typeface="Arial" charset="0"/>
              </a:rPr>
              <a:t>Fear of HIV infection and its health consequences</a:t>
            </a:r>
          </a:p>
          <a:p>
            <a:pPr lvl="1" eaLnBrk="1" hangingPunct="1"/>
            <a:r>
              <a:rPr lang="en-GB" sz="2000" dirty="0">
                <a:solidFill>
                  <a:srgbClr val="7F7F7F"/>
                </a:solidFill>
                <a:latin typeface="Arial" charset="0"/>
                <a:cs typeface="Arial" charset="0"/>
              </a:rPr>
              <a:t>Fear of disclosure (worries about stigma, discrimination and rejection by significant others) </a:t>
            </a:r>
          </a:p>
          <a:p>
            <a:pPr lvl="1" eaLnBrk="1" hangingPunct="1"/>
            <a:r>
              <a:rPr lang="en-GB" sz="2000" dirty="0">
                <a:solidFill>
                  <a:srgbClr val="7F7F7F"/>
                </a:solidFill>
                <a:latin typeface="Arial" charset="0"/>
                <a:cs typeface="Arial" charset="0"/>
              </a:rPr>
              <a:t>Denial</a:t>
            </a:r>
          </a:p>
          <a:p>
            <a:pPr lvl="1" eaLnBrk="1" hangingPunct="1"/>
            <a:r>
              <a:rPr lang="en-GB" sz="2000" dirty="0">
                <a:solidFill>
                  <a:srgbClr val="7F7F7F"/>
                </a:solidFill>
                <a:latin typeface="Arial" charset="0"/>
                <a:cs typeface="Arial" charset="0"/>
              </a:rPr>
              <a:t>Difficulty accessing service, especially migrant populations</a:t>
            </a:r>
          </a:p>
        </p:txBody>
      </p:sp>
      <p:sp>
        <p:nvSpPr>
          <p:cNvPr id="14" name="Text Box 5"/>
          <p:cNvSpPr txBox="1">
            <a:spLocks noChangeArrowheads="1"/>
          </p:cNvSpPr>
          <p:nvPr/>
        </p:nvSpPr>
        <p:spPr bwMode="auto">
          <a:xfrm>
            <a:off x="5335134" y="5671207"/>
            <a:ext cx="6192837" cy="369887"/>
          </a:xfrm>
          <a:prstGeom prst="rect">
            <a:avLst/>
          </a:prstGeom>
          <a:noFill/>
          <a:ln w="9525">
            <a:noFill/>
            <a:miter lim="800000"/>
            <a:headEnd/>
            <a:tailEnd/>
          </a:ln>
        </p:spPr>
        <p:txBody>
          <a:bodyPr>
            <a:spAutoFit/>
          </a:bodyPr>
          <a:lstStyle/>
          <a:p>
            <a:pPr algn="r">
              <a:defRPr/>
            </a:pPr>
            <a:r>
              <a:rPr lang="en-GB" sz="900" dirty="0">
                <a:solidFill>
                  <a:schemeClr val="tx1">
                    <a:lumMod val="50000"/>
                    <a:lumOff val="50000"/>
                  </a:schemeClr>
                </a:solidFill>
                <a:latin typeface="Arial" pitchFamily="34" charset="0"/>
                <a:cs typeface="Arial" pitchFamily="34" charset="0"/>
              </a:rPr>
              <a:t>Deblonde J et al. Barriers to HIV testing in Europe: a systematic review. European Journal of Public Health, 2010, Vol. 20, No. 4, 422–432.</a:t>
            </a:r>
          </a:p>
        </p:txBody>
      </p:sp>
    </p:spTree>
    <p:extLst>
      <p:ext uri="{BB962C8B-B14F-4D97-AF65-F5344CB8AC3E}">
        <p14:creationId xmlns:p14="http://schemas.microsoft.com/office/powerpoint/2010/main" val="674935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122714" y="269083"/>
            <a:ext cx="9794877" cy="1081087"/>
          </a:xfrm>
        </p:spPr>
        <p:txBody>
          <a:bodyPr>
            <a:normAutofit/>
          </a:bodyPr>
          <a:lstStyle/>
          <a:p>
            <a:pPr algn="ctr" eaLnBrk="1" hangingPunct="1"/>
            <a:r>
              <a:rPr lang="en-GB" sz="3200" dirty="0">
                <a:latin typeface="Arial" charset="0"/>
                <a:cs typeface="Arial" charset="0"/>
              </a:rPr>
              <a:t>Barriers to offer HIV Testing</a:t>
            </a:r>
            <a:br>
              <a:rPr lang="en-GB" sz="3200" dirty="0">
                <a:latin typeface="Arial" charset="0"/>
                <a:cs typeface="Arial" charset="0"/>
              </a:rPr>
            </a:br>
            <a:r>
              <a:rPr lang="en-GB" sz="2000" dirty="0">
                <a:latin typeface="Arial" charset="0"/>
                <a:cs typeface="Arial" charset="0"/>
              </a:rPr>
              <a:t>Healthcare Provider Level </a:t>
            </a:r>
          </a:p>
        </p:txBody>
      </p:sp>
      <p:sp>
        <p:nvSpPr>
          <p:cNvPr id="11" name="Content Placeholder 2"/>
          <p:cNvSpPr>
            <a:spLocks noGrp="1"/>
          </p:cNvSpPr>
          <p:nvPr>
            <p:ph idx="1"/>
          </p:nvPr>
        </p:nvSpPr>
        <p:spPr>
          <a:xfrm>
            <a:off x="1698171" y="1439863"/>
            <a:ext cx="9895115" cy="4824412"/>
          </a:xfrm>
        </p:spPr>
        <p:txBody>
          <a:bodyPr>
            <a:normAutofit/>
          </a:bodyPr>
          <a:lstStyle/>
          <a:p>
            <a:pPr eaLnBrk="1" hangingPunct="1"/>
            <a:r>
              <a:rPr lang="en-GB" sz="2000" b="1" dirty="0">
                <a:solidFill>
                  <a:srgbClr val="009640"/>
                </a:solidFill>
                <a:latin typeface="Arial" charset="0"/>
                <a:cs typeface="Arial" charset="0"/>
              </a:rPr>
              <a:t>Healthcare provider level barriers </a:t>
            </a:r>
            <a:r>
              <a:rPr lang="en-GB" sz="2000" dirty="0">
                <a:solidFill>
                  <a:srgbClr val="7F7F7F"/>
                </a:solidFill>
                <a:latin typeface="Arial" charset="0"/>
                <a:cs typeface="Arial" charset="0"/>
              </a:rPr>
              <a:t>to HIV testing:</a:t>
            </a:r>
          </a:p>
          <a:p>
            <a:pPr lvl="1" eaLnBrk="1" hangingPunct="1"/>
            <a:r>
              <a:rPr lang="en-GB" sz="1800" dirty="0">
                <a:solidFill>
                  <a:srgbClr val="7F7F7F"/>
                </a:solidFill>
                <a:latin typeface="Arial" charset="0"/>
                <a:cs typeface="Arial" charset="0"/>
              </a:rPr>
              <a:t>Insufficient time</a:t>
            </a:r>
          </a:p>
          <a:p>
            <a:pPr lvl="1" eaLnBrk="1" hangingPunct="1"/>
            <a:r>
              <a:rPr lang="en-GB" sz="1800" dirty="0">
                <a:solidFill>
                  <a:srgbClr val="7F7F7F"/>
                </a:solidFill>
                <a:latin typeface="Arial" charset="0"/>
                <a:cs typeface="Arial" charset="0"/>
              </a:rPr>
              <a:t>Burdensome consent process</a:t>
            </a:r>
          </a:p>
          <a:p>
            <a:pPr lvl="1" eaLnBrk="1" hangingPunct="1"/>
            <a:r>
              <a:rPr lang="en-GB" sz="1800" dirty="0">
                <a:solidFill>
                  <a:srgbClr val="7F7F7F"/>
                </a:solidFill>
                <a:latin typeface="Arial" charset="0"/>
                <a:cs typeface="Arial" charset="0"/>
              </a:rPr>
              <a:t>Lack of knowledge/training</a:t>
            </a:r>
          </a:p>
          <a:p>
            <a:pPr lvl="1" eaLnBrk="1" hangingPunct="1"/>
            <a:r>
              <a:rPr lang="en-GB" sz="1800" dirty="0">
                <a:solidFill>
                  <a:srgbClr val="7F7F7F"/>
                </a:solidFill>
                <a:latin typeface="Arial" charset="0"/>
                <a:cs typeface="Arial" charset="0"/>
              </a:rPr>
              <a:t>Pretest counselling requirements</a:t>
            </a:r>
          </a:p>
          <a:p>
            <a:pPr lvl="1" eaLnBrk="1" hangingPunct="1"/>
            <a:r>
              <a:rPr lang="en-GB" sz="1800" dirty="0">
                <a:solidFill>
                  <a:srgbClr val="7F7F7F"/>
                </a:solidFill>
                <a:latin typeface="Arial" charset="0"/>
                <a:cs typeface="Arial" charset="0"/>
              </a:rPr>
              <a:t>Competing priorities</a:t>
            </a:r>
          </a:p>
          <a:p>
            <a:pPr lvl="1" eaLnBrk="1" hangingPunct="1"/>
            <a:r>
              <a:rPr lang="en-GB" sz="1800" dirty="0">
                <a:solidFill>
                  <a:srgbClr val="7F7F7F"/>
                </a:solidFill>
                <a:latin typeface="Arial" charset="0"/>
                <a:cs typeface="Arial" charset="0"/>
              </a:rPr>
              <a:t>Inadequate reimbursement</a:t>
            </a:r>
          </a:p>
          <a:p>
            <a:pPr lvl="1" eaLnBrk="1" hangingPunct="1"/>
            <a:r>
              <a:rPr lang="en-GB" sz="1800" dirty="0">
                <a:solidFill>
                  <a:srgbClr val="7F7F7F"/>
                </a:solidFill>
                <a:latin typeface="Arial" charset="0"/>
                <a:cs typeface="Arial" charset="0"/>
              </a:rPr>
              <a:t>Patient not perceived to be at risk</a:t>
            </a:r>
          </a:p>
          <a:p>
            <a:pPr marL="0" indent="0">
              <a:buNone/>
            </a:pPr>
            <a:endParaRPr lang="en-GB" sz="2400" b="1" dirty="0">
              <a:solidFill>
                <a:srgbClr val="7F7F7F"/>
              </a:solidFill>
              <a:latin typeface="Arial" charset="0"/>
              <a:cs typeface="Arial" charset="0"/>
            </a:endParaRPr>
          </a:p>
          <a:p>
            <a:pPr eaLnBrk="1" hangingPunct="1"/>
            <a:r>
              <a:rPr lang="en-GB" sz="2000" dirty="0">
                <a:solidFill>
                  <a:srgbClr val="7F7F7F"/>
                </a:solidFill>
                <a:latin typeface="Arial" charset="0"/>
                <a:cs typeface="Arial" charset="0"/>
              </a:rPr>
              <a:t>These barriers lead to many </a:t>
            </a:r>
            <a:r>
              <a:rPr lang="en-GB" sz="2000" b="1" dirty="0">
                <a:solidFill>
                  <a:srgbClr val="009640"/>
                </a:solidFill>
                <a:latin typeface="Arial" charset="0"/>
                <a:cs typeface="Arial" charset="0"/>
              </a:rPr>
              <a:t>missed opportunities </a:t>
            </a:r>
            <a:r>
              <a:rPr lang="en-GB" sz="2000" dirty="0">
                <a:solidFill>
                  <a:srgbClr val="7F7F7F"/>
                </a:solidFill>
                <a:latin typeface="Arial" charset="0"/>
                <a:cs typeface="Arial" charset="0"/>
              </a:rPr>
              <a:t>for HIV testing within healthcare setting encounters</a:t>
            </a:r>
          </a:p>
          <a:p>
            <a:pPr lvl="1" eaLnBrk="1" hangingPunct="1"/>
            <a:endParaRPr lang="en-GB" dirty="0">
              <a:solidFill>
                <a:srgbClr val="7F7F7F"/>
              </a:solidFill>
              <a:latin typeface="Arial" charset="0"/>
              <a:cs typeface="Arial" charset="0"/>
            </a:endParaRPr>
          </a:p>
        </p:txBody>
      </p:sp>
      <p:sp>
        <p:nvSpPr>
          <p:cNvPr id="15" name="Text Box 5"/>
          <p:cNvSpPr txBox="1">
            <a:spLocks noChangeArrowheads="1"/>
          </p:cNvSpPr>
          <p:nvPr/>
        </p:nvSpPr>
        <p:spPr bwMode="auto">
          <a:xfrm>
            <a:off x="5508854" y="5418137"/>
            <a:ext cx="6408737" cy="784830"/>
          </a:xfrm>
          <a:prstGeom prst="rect">
            <a:avLst/>
          </a:prstGeom>
          <a:noFill/>
          <a:ln w="9525">
            <a:noFill/>
            <a:miter lim="800000"/>
            <a:headEnd/>
            <a:tailEnd/>
          </a:ln>
        </p:spPr>
        <p:txBody>
          <a:bodyPr wrap="square">
            <a:spAutoFit/>
          </a:bodyPr>
          <a:lstStyle/>
          <a:p>
            <a:pPr algn="r">
              <a:defRPr/>
            </a:pPr>
            <a:r>
              <a:rPr lang="en-GB" sz="900" dirty="0" err="1">
                <a:solidFill>
                  <a:schemeClr val="tx1">
                    <a:lumMod val="50000"/>
                    <a:lumOff val="50000"/>
                  </a:schemeClr>
                </a:solidFill>
                <a:cs typeface="Arial" pitchFamily="34" charset="0"/>
              </a:rPr>
              <a:t>Mounier</a:t>
            </a:r>
            <a:r>
              <a:rPr lang="en-GB" sz="900" dirty="0">
                <a:solidFill>
                  <a:schemeClr val="tx1">
                    <a:lumMod val="50000"/>
                    <a:lumOff val="50000"/>
                  </a:schemeClr>
                </a:solidFill>
                <a:cs typeface="Arial" pitchFamily="34" charset="0"/>
              </a:rPr>
              <a:t>-Jack S et al. HIV testing strategies across European countries. HIV Medicine (2008), 9 (Suppl. 2), 13–19.</a:t>
            </a:r>
          </a:p>
          <a:p>
            <a:pPr algn="r">
              <a:defRPr/>
            </a:pPr>
            <a:r>
              <a:rPr lang="en-US" sz="900" dirty="0">
                <a:solidFill>
                  <a:schemeClr val="bg1">
                    <a:lumMod val="50000"/>
                  </a:schemeClr>
                </a:solidFill>
              </a:rPr>
              <a:t>Sullivan AK, Raben D, Reekie J, Rayment M, Mocroft A, et al. (2013) Feasibility and effectiveness of indicator condition-guided testing for HIV: results from HIDES I (HIV Indicator Diseases across Europe Study). PLoS One 8: e52845. doi:10.1371/journal.pone.0052845.</a:t>
            </a:r>
            <a:endParaRPr lang="en-GB" sz="900" dirty="0">
              <a:solidFill>
                <a:schemeClr val="bg1">
                  <a:lumMod val="50000"/>
                </a:schemeClr>
              </a:solidFill>
              <a:cs typeface="Arial" pitchFamily="34" charset="0"/>
            </a:endParaRPr>
          </a:p>
          <a:p>
            <a:pPr algn="r">
              <a:defRPr/>
            </a:pPr>
            <a:r>
              <a:rPr lang="en-GB" sz="900" dirty="0">
                <a:solidFill>
                  <a:schemeClr val="tx1">
                    <a:lumMod val="50000"/>
                    <a:lumOff val="50000"/>
                  </a:schemeClr>
                </a:solidFill>
                <a:cs typeface="Arial" pitchFamily="34" charset="0"/>
              </a:rPr>
              <a:t>Partridge DG et al. HIV testing: the boundaries. A survey of HIV testing practices and barriers to more widespread testing in a British teaching hospital International Journal of STD &amp; AIDS 2009; 20: 427-428.</a:t>
            </a:r>
          </a:p>
        </p:txBody>
      </p:sp>
    </p:spTree>
    <p:extLst>
      <p:ext uri="{BB962C8B-B14F-4D97-AF65-F5344CB8AC3E}">
        <p14:creationId xmlns:p14="http://schemas.microsoft.com/office/powerpoint/2010/main" val="57893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460170" y="248514"/>
            <a:ext cx="9285515" cy="1081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rgbClr val="1D4EA2"/>
                </a:solidFill>
                <a:latin typeface="Arial" charset="0"/>
                <a:cs typeface="Arial" charset="0"/>
              </a:rPr>
              <a:t>Barriers to HIV Testing </a:t>
            </a:r>
            <a:br>
              <a:rPr lang="en-GB" sz="3600" b="1" dirty="0">
                <a:solidFill>
                  <a:srgbClr val="1D4EA2"/>
                </a:solidFill>
                <a:latin typeface="Arial" charset="0"/>
                <a:cs typeface="Arial" charset="0"/>
              </a:rPr>
            </a:br>
            <a:r>
              <a:rPr lang="en-GB" sz="2000" b="1" dirty="0">
                <a:solidFill>
                  <a:srgbClr val="1D4EA2"/>
                </a:solidFill>
                <a:latin typeface="Arial" charset="0"/>
                <a:cs typeface="Arial" charset="0"/>
              </a:rPr>
              <a:t>Institutional/Policy Level</a:t>
            </a:r>
          </a:p>
        </p:txBody>
      </p:sp>
      <p:sp>
        <p:nvSpPr>
          <p:cNvPr id="13" name="Content Placeholder 2"/>
          <p:cNvSpPr>
            <a:spLocks noGrp="1"/>
          </p:cNvSpPr>
          <p:nvPr>
            <p:ph idx="1"/>
          </p:nvPr>
        </p:nvSpPr>
        <p:spPr>
          <a:xfrm>
            <a:off x="2068286" y="1406185"/>
            <a:ext cx="9590314" cy="4658673"/>
          </a:xfrm>
        </p:spPr>
        <p:txBody>
          <a:bodyPr>
            <a:normAutofit/>
          </a:bodyPr>
          <a:lstStyle/>
          <a:p>
            <a:pPr eaLnBrk="1" hangingPunct="1"/>
            <a:r>
              <a:rPr lang="en-GB" sz="2200" b="1" dirty="0">
                <a:solidFill>
                  <a:srgbClr val="7F7F7F"/>
                </a:solidFill>
                <a:latin typeface="Arial" charset="0"/>
                <a:cs typeface="Arial" charset="0"/>
              </a:rPr>
              <a:t>Barriers at institutional/policy level</a:t>
            </a:r>
            <a:r>
              <a:rPr lang="en-GB" sz="2200" dirty="0">
                <a:solidFill>
                  <a:srgbClr val="7F7F7F"/>
                </a:solidFill>
                <a:latin typeface="Arial" charset="0"/>
                <a:cs typeface="Arial" charset="0"/>
              </a:rPr>
              <a:t>:</a:t>
            </a:r>
          </a:p>
          <a:p>
            <a:pPr lvl="1" eaLnBrk="1" hangingPunct="1"/>
            <a:r>
              <a:rPr lang="en-GB" sz="1900" dirty="0">
                <a:solidFill>
                  <a:srgbClr val="7F7F7F"/>
                </a:solidFill>
                <a:latin typeface="Arial" charset="0"/>
                <a:cs typeface="Arial" charset="0"/>
              </a:rPr>
              <a:t>Lack of </a:t>
            </a:r>
            <a:r>
              <a:rPr lang="en-GB" sz="1900" b="1" dirty="0">
                <a:solidFill>
                  <a:srgbClr val="009640"/>
                </a:solidFill>
                <a:latin typeface="Arial" charset="0"/>
                <a:cs typeface="Arial" charset="0"/>
              </a:rPr>
              <a:t>national policy/guidelines </a:t>
            </a:r>
            <a:r>
              <a:rPr lang="en-GB" sz="1900" dirty="0">
                <a:solidFill>
                  <a:srgbClr val="7F7F7F"/>
                </a:solidFill>
                <a:latin typeface="Arial" charset="0"/>
                <a:cs typeface="Arial" charset="0"/>
              </a:rPr>
              <a:t>for HIV testing </a:t>
            </a:r>
          </a:p>
          <a:p>
            <a:pPr lvl="1" eaLnBrk="1" hangingPunct="1">
              <a:buClr>
                <a:schemeClr val="tx1">
                  <a:lumMod val="50000"/>
                  <a:lumOff val="50000"/>
                </a:schemeClr>
              </a:buClr>
            </a:pPr>
            <a:r>
              <a:rPr lang="en-GB" sz="1900" b="1" dirty="0">
                <a:solidFill>
                  <a:srgbClr val="009640"/>
                </a:solidFill>
                <a:latin typeface="Arial" charset="0"/>
                <a:cs typeface="Arial" charset="0"/>
              </a:rPr>
              <a:t>Laws and justice systems </a:t>
            </a:r>
            <a:r>
              <a:rPr lang="en-GB" sz="1900" dirty="0">
                <a:solidFill>
                  <a:srgbClr val="7F7F7F"/>
                </a:solidFill>
                <a:latin typeface="Arial" charset="0"/>
                <a:cs typeface="Arial" charset="0"/>
              </a:rPr>
              <a:t>that jeopardise HIV prevention efforts</a:t>
            </a:r>
          </a:p>
          <a:p>
            <a:pPr lvl="2" eaLnBrk="1" hangingPunct="1"/>
            <a:r>
              <a:rPr lang="en-GB" sz="1600" dirty="0">
                <a:solidFill>
                  <a:srgbClr val="7F7F7F"/>
                </a:solidFill>
                <a:latin typeface="Arial" charset="0"/>
                <a:cs typeface="Arial" charset="0"/>
              </a:rPr>
              <a:t>Laws that criminalise PLHIV (for not disclosing, exposing and transmitting)</a:t>
            </a:r>
          </a:p>
          <a:p>
            <a:pPr lvl="2" eaLnBrk="1" hangingPunct="1"/>
            <a:r>
              <a:rPr lang="en-GB" sz="1600" dirty="0">
                <a:solidFill>
                  <a:srgbClr val="7F7F7F"/>
                </a:solidFill>
                <a:latin typeface="Arial" charset="0"/>
                <a:cs typeface="Arial" charset="0"/>
              </a:rPr>
              <a:t>Laws that criminalise sex workers, injecting drug users and men having sex with men</a:t>
            </a:r>
          </a:p>
          <a:p>
            <a:pPr lvl="2" eaLnBrk="1" hangingPunct="1"/>
            <a:r>
              <a:rPr lang="en-GB" sz="1600" dirty="0">
                <a:solidFill>
                  <a:srgbClr val="7F7F7F"/>
                </a:solidFill>
                <a:latin typeface="Arial" charset="0"/>
                <a:cs typeface="Arial" charset="0"/>
              </a:rPr>
              <a:t>Laws that do not protect PLHIV against discrimination</a:t>
            </a:r>
          </a:p>
          <a:p>
            <a:pPr lvl="1"/>
            <a:r>
              <a:rPr lang="en-GB" sz="1900" b="1" dirty="0">
                <a:solidFill>
                  <a:srgbClr val="009640"/>
                </a:solidFill>
                <a:latin typeface="Arial" charset="0"/>
                <a:cs typeface="Arial" charset="0"/>
              </a:rPr>
              <a:t>Regulatory barriers</a:t>
            </a:r>
            <a:r>
              <a:rPr lang="en-GB" sz="1900" b="1" dirty="0">
                <a:latin typeface="Arial" charset="0"/>
                <a:cs typeface="Arial" charset="0"/>
              </a:rPr>
              <a:t> </a:t>
            </a:r>
            <a:r>
              <a:rPr lang="en-GB" sz="1900" dirty="0">
                <a:solidFill>
                  <a:srgbClr val="7F7F7F"/>
                </a:solidFill>
                <a:latin typeface="Arial" charset="0"/>
                <a:cs typeface="Arial" charset="0"/>
              </a:rPr>
              <a:t>which can be restrictive on</a:t>
            </a:r>
          </a:p>
          <a:p>
            <a:pPr lvl="2"/>
            <a:r>
              <a:rPr lang="en-GB" sz="1600" dirty="0">
                <a:solidFill>
                  <a:srgbClr val="7F7F7F"/>
                </a:solidFill>
                <a:latin typeface="Arial" charset="0"/>
                <a:cs typeface="Arial" charset="0"/>
              </a:rPr>
              <a:t>Who can test</a:t>
            </a:r>
          </a:p>
          <a:p>
            <a:pPr lvl="2"/>
            <a:r>
              <a:rPr lang="en-GB" sz="1600" dirty="0">
                <a:solidFill>
                  <a:srgbClr val="7F7F7F"/>
                </a:solidFill>
                <a:latin typeface="Arial" charset="0"/>
                <a:cs typeface="Arial" charset="0"/>
              </a:rPr>
              <a:t>Where tests can be taken</a:t>
            </a:r>
          </a:p>
          <a:p>
            <a:pPr lvl="2"/>
            <a:r>
              <a:rPr lang="en-GB" sz="1600" dirty="0">
                <a:solidFill>
                  <a:srgbClr val="7F7F7F"/>
                </a:solidFill>
                <a:latin typeface="Arial" charset="0"/>
                <a:cs typeface="Arial" charset="0"/>
              </a:rPr>
              <a:t>Disposal of testing materials</a:t>
            </a:r>
          </a:p>
          <a:p>
            <a:pPr lvl="2"/>
            <a:r>
              <a:rPr lang="en-GB" sz="1600" dirty="0">
                <a:solidFill>
                  <a:srgbClr val="7F7F7F"/>
                </a:solidFill>
                <a:latin typeface="Arial" charset="0"/>
                <a:cs typeface="Arial" charset="0"/>
              </a:rPr>
              <a:t>Types of tests allowed in a country</a:t>
            </a:r>
          </a:p>
          <a:p>
            <a:pPr lvl="1" eaLnBrk="1" hangingPunct="1"/>
            <a:endParaRPr lang="en-GB" dirty="0">
              <a:solidFill>
                <a:srgbClr val="7F7F7F"/>
              </a:solidFill>
              <a:latin typeface="Arial" charset="0"/>
              <a:cs typeface="Arial" charset="0"/>
            </a:endParaRPr>
          </a:p>
          <a:p>
            <a:pPr eaLnBrk="1" hangingPunct="1"/>
            <a:endParaRPr lang="en-GB" dirty="0">
              <a:solidFill>
                <a:srgbClr val="7F7F7F"/>
              </a:solidFill>
              <a:latin typeface="Arial" charset="0"/>
              <a:cs typeface="Arial" charset="0"/>
            </a:endParaRPr>
          </a:p>
          <a:p>
            <a:pPr eaLnBrk="1" hangingPunct="1"/>
            <a:endParaRPr lang="en-GB" dirty="0">
              <a:solidFill>
                <a:srgbClr val="7F7F7F"/>
              </a:solidFill>
              <a:latin typeface="Arial" charset="0"/>
              <a:cs typeface="Arial" charset="0"/>
            </a:endParaRPr>
          </a:p>
        </p:txBody>
      </p:sp>
      <p:sp>
        <p:nvSpPr>
          <p:cNvPr id="14" name="Rectangle 13"/>
          <p:cNvSpPr/>
          <p:nvPr/>
        </p:nvSpPr>
        <p:spPr>
          <a:xfrm>
            <a:off x="7021538" y="5772110"/>
            <a:ext cx="4823933" cy="369332"/>
          </a:xfrm>
          <a:prstGeom prst="rect">
            <a:avLst/>
          </a:prstGeom>
        </p:spPr>
        <p:txBody>
          <a:bodyPr wrap="square">
            <a:spAutoFit/>
          </a:bodyPr>
          <a:lstStyle/>
          <a:p>
            <a:pPr algn="r">
              <a:defRPr/>
            </a:pPr>
            <a:r>
              <a:rPr lang="en-GB" sz="900" dirty="0">
                <a:solidFill>
                  <a:schemeClr val="tx1">
                    <a:lumMod val="50000"/>
                    <a:lumOff val="50000"/>
                  </a:schemeClr>
                </a:solidFill>
                <a:latin typeface="Arial" pitchFamily="34" charset="0"/>
                <a:cs typeface="Arial" pitchFamily="34" charset="0"/>
              </a:rPr>
              <a:t>Global Commission on HIV and the Law. HIV and the Law: Risks, Rights &amp; Health. UNDP, HIV/AIDS Group, 2012.</a:t>
            </a:r>
          </a:p>
        </p:txBody>
      </p:sp>
    </p:spTree>
    <p:extLst>
      <p:ext uri="{BB962C8B-B14F-4D97-AF65-F5344CB8AC3E}">
        <p14:creationId xmlns:p14="http://schemas.microsoft.com/office/powerpoint/2010/main" val="633111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177143" y="390429"/>
            <a:ext cx="9579428" cy="1081087"/>
          </a:xfrm>
        </p:spPr>
        <p:txBody>
          <a:bodyPr rtlCol="0">
            <a:normAutofit fontScale="90000"/>
          </a:bodyPr>
          <a:lstStyle/>
          <a:p>
            <a:pPr>
              <a:defRPr/>
            </a:pPr>
            <a:r>
              <a:rPr lang="en-GB" sz="3600" dirty="0">
                <a:latin typeface="Arial" charset="0"/>
              </a:rPr>
              <a:t>Barriers to HIV testing</a:t>
            </a:r>
            <a:br>
              <a:rPr lang="en-GB" dirty="0">
                <a:latin typeface="Arial" charset="0"/>
              </a:rPr>
            </a:br>
            <a:r>
              <a:rPr lang="en-GB" sz="2200" dirty="0">
                <a:latin typeface="Arial" charset="0"/>
              </a:rPr>
              <a:t>Laws and policy system/enabling legal and social environments for MSM (men who have sex with men)</a:t>
            </a:r>
            <a:endParaRPr lang="en-GB" sz="2200"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1387" y="1845791"/>
            <a:ext cx="6380127" cy="3986904"/>
          </a:xfrm>
          <a:prstGeom prst="rect">
            <a:avLst/>
          </a:prstGeom>
        </p:spPr>
      </p:pic>
      <p:sp>
        <p:nvSpPr>
          <p:cNvPr id="16" name="Text Box 4"/>
          <p:cNvSpPr txBox="1">
            <a:spLocks noChangeArrowheads="1"/>
          </p:cNvSpPr>
          <p:nvPr/>
        </p:nvSpPr>
        <p:spPr bwMode="auto">
          <a:xfrm>
            <a:off x="7240691" y="5928036"/>
            <a:ext cx="4681537" cy="369332"/>
          </a:xfrm>
          <a:prstGeom prst="rect">
            <a:avLst/>
          </a:prstGeom>
          <a:noFill/>
          <a:ln w="9525">
            <a:noFill/>
            <a:miter lim="800000"/>
            <a:headEnd/>
            <a:tailEnd/>
          </a:ln>
        </p:spPr>
        <p:txBody>
          <a:bodyPr>
            <a:spAutoFit/>
          </a:bodyPr>
          <a:lstStyle/>
          <a:p>
            <a:pPr algn="r"/>
            <a:r>
              <a:rPr lang="en-GB" sz="900" dirty="0">
                <a:solidFill>
                  <a:schemeClr val="tx1">
                    <a:lumMod val="50000"/>
                    <a:lumOff val="50000"/>
                  </a:schemeClr>
                </a:solidFill>
                <a:latin typeface="Arial" pitchFamily="34" charset="0"/>
                <a:cs typeface="Arial" pitchFamily="34" charset="0"/>
              </a:rPr>
              <a:t>Global Commission on HIV and the Law. HIV and the Law: Risks, Rights &amp; Health. UNDP, HIV/AIDS Group, 2012</a:t>
            </a:r>
          </a:p>
        </p:txBody>
      </p:sp>
    </p:spTree>
    <p:extLst>
      <p:ext uri="{BB962C8B-B14F-4D97-AF65-F5344CB8AC3E}">
        <p14:creationId xmlns:p14="http://schemas.microsoft.com/office/powerpoint/2010/main" val="1644112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2231571" y="220526"/>
            <a:ext cx="9470572" cy="1081087"/>
          </a:xfrm>
        </p:spPr>
        <p:txBody>
          <a:bodyPr/>
          <a:lstStyle/>
          <a:p>
            <a:pPr algn="ctr" eaLnBrk="1" hangingPunct="1"/>
            <a:r>
              <a:rPr lang="en-GB" sz="3200" dirty="0">
                <a:latin typeface="Arial" charset="0"/>
                <a:cs typeface="Arial" charset="0"/>
              </a:rPr>
              <a:t>Barriers to HIV testing</a:t>
            </a:r>
            <a:br>
              <a:rPr lang="en-GB" sz="3200" dirty="0">
                <a:latin typeface="Arial" charset="0"/>
                <a:cs typeface="Arial" charset="0"/>
              </a:rPr>
            </a:br>
            <a:r>
              <a:rPr lang="en-GB" sz="2000" dirty="0">
                <a:solidFill>
                  <a:srgbClr val="FF0000"/>
                </a:solidFill>
                <a:latin typeface="Arial" charset="0"/>
                <a:cs typeface="Arial" charset="0"/>
              </a:rPr>
              <a:t>Template slide on country data</a:t>
            </a:r>
          </a:p>
        </p:txBody>
      </p:sp>
      <p:sp>
        <p:nvSpPr>
          <p:cNvPr id="13" name="Pladsholder til indhold 2"/>
          <p:cNvSpPr>
            <a:spLocks noGrp="1"/>
          </p:cNvSpPr>
          <p:nvPr>
            <p:ph idx="1"/>
          </p:nvPr>
        </p:nvSpPr>
        <p:spPr>
          <a:xfrm>
            <a:off x="1915885" y="1484784"/>
            <a:ext cx="9612085" cy="4779491"/>
          </a:xfrm>
        </p:spPr>
        <p:txBody>
          <a:bodyPr>
            <a:normAutofit/>
          </a:bodyPr>
          <a:lstStyle/>
          <a:p>
            <a:pPr marL="0" indent="0">
              <a:buNone/>
              <a:defRPr/>
            </a:pPr>
            <a:r>
              <a:rPr lang="en-GB" sz="2000" dirty="0"/>
              <a:t>Populate this slide with the below:</a:t>
            </a:r>
          </a:p>
          <a:p>
            <a:pPr eaLnBrk="1" hangingPunct="1">
              <a:defRPr/>
            </a:pPr>
            <a:r>
              <a:rPr lang="en-GB" sz="2000" i="1" dirty="0"/>
              <a:t>What are the barriers to asking for an HIV test (patient level)?</a:t>
            </a:r>
          </a:p>
          <a:p>
            <a:pPr eaLnBrk="1" hangingPunct="1">
              <a:defRPr/>
            </a:pPr>
            <a:endParaRPr lang="en-GB" sz="2000" i="1" dirty="0"/>
          </a:p>
          <a:p>
            <a:pPr eaLnBrk="1" hangingPunct="1">
              <a:defRPr/>
            </a:pPr>
            <a:r>
              <a:rPr lang="en-GB" sz="2000" i="1" dirty="0"/>
              <a:t>What are the barriers to offering an HIV test (healthcare provider level)?</a:t>
            </a:r>
          </a:p>
          <a:p>
            <a:pPr eaLnBrk="1" hangingPunct="1">
              <a:defRPr/>
            </a:pPr>
            <a:endParaRPr lang="en-GB" sz="2000" i="1" dirty="0"/>
          </a:p>
          <a:p>
            <a:pPr eaLnBrk="1" hangingPunct="1">
              <a:defRPr/>
            </a:pPr>
            <a:r>
              <a:rPr lang="en-GB" sz="2000" i="1" dirty="0"/>
              <a:t>What are the barriers at an institutional/policy level?</a:t>
            </a:r>
          </a:p>
          <a:p>
            <a:pPr lvl="1" eaLnBrk="1" hangingPunct="1">
              <a:defRPr/>
            </a:pPr>
            <a:r>
              <a:rPr lang="en-GB" sz="2000" i="1" dirty="0"/>
              <a:t>Are policy/guidelines for HIV testing implemented?</a:t>
            </a:r>
          </a:p>
          <a:p>
            <a:pPr lvl="1" eaLnBrk="1" hangingPunct="1">
              <a:defRPr/>
            </a:pPr>
            <a:r>
              <a:rPr lang="en-GB" sz="2000" i="1" dirty="0"/>
              <a:t>Are laws and justice system jeopardising HIV prevention efforts?</a:t>
            </a:r>
          </a:p>
        </p:txBody>
      </p:sp>
    </p:spTree>
    <p:extLst>
      <p:ext uri="{BB962C8B-B14F-4D97-AF65-F5344CB8AC3E}">
        <p14:creationId xmlns:p14="http://schemas.microsoft.com/office/powerpoint/2010/main" val="3526130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071664" y="2813091"/>
            <a:ext cx="7200000" cy="1080000"/>
          </a:xfrm>
        </p:spPr>
        <p:txBody>
          <a:bodyPr>
            <a:normAutofit/>
          </a:bodyPr>
          <a:lstStyle/>
          <a:p>
            <a:pPr algn="ctr" eaLnBrk="1" hangingPunct="1"/>
            <a:r>
              <a:rPr lang="en-GB" sz="3600" dirty="0">
                <a:latin typeface="Arial" charset="0"/>
                <a:cs typeface="Arial" charset="0"/>
              </a:rPr>
              <a:t>Overcoming Barriers to HIV testing</a:t>
            </a:r>
            <a:endParaRPr lang="en-GB" dirty="0">
              <a:latin typeface="Arial" charset="0"/>
              <a:cs typeface="Arial" charset="0"/>
            </a:endParaRPr>
          </a:p>
        </p:txBody>
      </p:sp>
    </p:spTree>
    <p:extLst>
      <p:ext uri="{BB962C8B-B14F-4D97-AF65-F5344CB8AC3E}">
        <p14:creationId xmlns:p14="http://schemas.microsoft.com/office/powerpoint/2010/main" val="2739818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2253343" y="194261"/>
            <a:ext cx="9459686" cy="1080000"/>
          </a:xfrm>
        </p:spPr>
        <p:txBody>
          <a:bodyPr/>
          <a:lstStyle/>
          <a:p>
            <a:pPr algn="ctr" eaLnBrk="1" hangingPunct="1"/>
            <a:r>
              <a:rPr lang="en-GB" sz="3200" dirty="0">
                <a:latin typeface="Arial" charset="0"/>
                <a:cs typeface="Arial" charset="0"/>
              </a:rPr>
              <a:t>Overcoming Barriers </a:t>
            </a:r>
            <a:br>
              <a:rPr lang="en-GB" b="1" dirty="0">
                <a:solidFill>
                  <a:srgbClr val="1D4EA2"/>
                </a:solidFill>
                <a:latin typeface="Arial" charset="0"/>
                <a:cs typeface="Arial" charset="0"/>
              </a:rPr>
            </a:br>
            <a:r>
              <a:rPr lang="en-GB" sz="2000" dirty="0">
                <a:latin typeface="Arial" charset="0"/>
                <a:cs typeface="Arial" charset="0"/>
              </a:rPr>
              <a:t>Implementation of national HIV testing guidelines</a:t>
            </a:r>
          </a:p>
        </p:txBody>
      </p:sp>
      <p:sp>
        <p:nvSpPr>
          <p:cNvPr id="9" name="Content Placeholder 2"/>
          <p:cNvSpPr>
            <a:spLocks noGrp="1"/>
          </p:cNvSpPr>
          <p:nvPr>
            <p:ph idx="4294967295"/>
          </p:nvPr>
        </p:nvSpPr>
        <p:spPr>
          <a:xfrm>
            <a:off x="1981200" y="1440000"/>
            <a:ext cx="9601200" cy="4824000"/>
          </a:xfrm>
        </p:spPr>
        <p:txBody>
          <a:bodyPr>
            <a:normAutofit/>
          </a:bodyPr>
          <a:lstStyle/>
          <a:p>
            <a:r>
              <a:rPr lang="en-GB" sz="2400" dirty="0"/>
              <a:t>WHO published consolidated guidelines on HIV testing services in July 2015. These guidelines provide new recommendations for HIV testing.</a:t>
            </a:r>
          </a:p>
          <a:p>
            <a:pPr lvl="1"/>
            <a:r>
              <a:rPr lang="en-GB" sz="2000" dirty="0"/>
              <a:t>These recommendations aim to scale up and improve HIV testing</a:t>
            </a:r>
          </a:p>
          <a:p>
            <a:pPr eaLnBrk="1" hangingPunct="1">
              <a:buFont typeface="Arial" charset="0"/>
              <a:buNone/>
            </a:pPr>
            <a:endParaRPr lang="en-GB" sz="2000" dirty="0"/>
          </a:p>
          <a:p>
            <a:r>
              <a:rPr lang="en-GB" sz="2400" dirty="0"/>
              <a:t>In 2018, ECDC published their Public health guidance on HIV, hepatitis B and C testing in the EU/EEA – An integrated approach </a:t>
            </a:r>
          </a:p>
          <a:p>
            <a:pPr lvl="1"/>
            <a:r>
              <a:rPr lang="en-GB" sz="2000" dirty="0"/>
              <a:t>This guidance acts as an update to their 2010 HIV testing guidance containing the latest evidence and also integrating testing for hepatitis B and C.</a:t>
            </a:r>
          </a:p>
          <a:p>
            <a:pPr eaLnBrk="1" hangingPunct="1">
              <a:buFont typeface="Arial" charset="0"/>
              <a:buNone/>
            </a:pPr>
            <a:endParaRPr lang="en-GB" sz="2000" dirty="0"/>
          </a:p>
          <a:p>
            <a:pPr algn="r" eaLnBrk="1" hangingPunct="1">
              <a:buFont typeface="Arial" charset="0"/>
              <a:buNone/>
            </a:pPr>
            <a:r>
              <a:rPr lang="en-GB" sz="2000" b="1" dirty="0">
                <a:solidFill>
                  <a:srgbClr val="009640"/>
                </a:solidFill>
              </a:rPr>
              <a:t>Some of the new recommendations are as follows…</a:t>
            </a:r>
          </a:p>
        </p:txBody>
      </p:sp>
    </p:spTree>
    <p:extLst>
      <p:ext uri="{BB962C8B-B14F-4D97-AF65-F5344CB8AC3E}">
        <p14:creationId xmlns:p14="http://schemas.microsoft.com/office/powerpoint/2010/main" val="2312154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933900" y="278538"/>
            <a:ext cx="9964186" cy="1086603"/>
          </a:xfrm>
        </p:spPr>
        <p:txBody>
          <a:bodyPr>
            <a:noAutofit/>
          </a:bodyPr>
          <a:lstStyle/>
          <a:p>
            <a:r>
              <a:rPr lang="en-GB" sz="3600" dirty="0">
                <a:latin typeface="Arial" charset="0"/>
                <a:cs typeface="Arial" charset="0"/>
              </a:rPr>
              <a:t>Overcoming Barriers </a:t>
            </a:r>
            <a:br>
              <a:rPr lang="en-GB" sz="2400" dirty="0">
                <a:latin typeface="Arial" charset="0"/>
                <a:cs typeface="Arial" charset="0"/>
              </a:rPr>
            </a:br>
            <a:r>
              <a:rPr lang="en-GB" sz="2400" dirty="0">
                <a:latin typeface="Arial" charset="0"/>
                <a:cs typeface="Arial" charset="0"/>
              </a:rPr>
              <a:t>Implementation of National HIV Testing Guidelines</a:t>
            </a:r>
            <a:endParaRPr lang="da-DK" sz="2400" dirty="0"/>
          </a:p>
        </p:txBody>
      </p:sp>
      <p:sp>
        <p:nvSpPr>
          <p:cNvPr id="11" name="Content Placeholder 2"/>
          <p:cNvSpPr>
            <a:spLocks noGrp="1"/>
          </p:cNvSpPr>
          <p:nvPr>
            <p:ph sz="half" idx="1"/>
          </p:nvPr>
        </p:nvSpPr>
        <p:spPr>
          <a:xfrm>
            <a:off x="1933900" y="1365141"/>
            <a:ext cx="4570596" cy="5123427"/>
          </a:xfrm>
        </p:spPr>
        <p:txBody>
          <a:bodyPr>
            <a:normAutofit lnSpcReduction="10000"/>
          </a:bodyPr>
          <a:lstStyle/>
          <a:p>
            <a:pPr marL="0" indent="0">
              <a:buNone/>
            </a:pPr>
            <a:r>
              <a:rPr lang="en-US" sz="1800" dirty="0"/>
              <a:t>The guidelines from WHO (2015) recommend:</a:t>
            </a:r>
            <a:endParaRPr lang="da-DK" sz="1800" dirty="0"/>
          </a:p>
          <a:p>
            <a:pPr lvl="1"/>
            <a:r>
              <a:rPr lang="en-GB" sz="1800" b="1" dirty="0"/>
              <a:t>Lay providers </a:t>
            </a:r>
            <a:r>
              <a:rPr lang="en-GB" sz="1800" dirty="0"/>
              <a:t>who are trained and supervised can independently conduct safe and effective HIV testing using RDTs to support task sharing in the health sector.</a:t>
            </a:r>
            <a:endParaRPr lang="da-DK" sz="1800" dirty="0"/>
          </a:p>
          <a:p>
            <a:pPr lvl="1"/>
            <a:r>
              <a:rPr lang="en-GB" sz="1800" dirty="0"/>
              <a:t>Further, to close these various gaps in coverage and quality, more proactive, rights-based HIV testing approaches are needed.</a:t>
            </a:r>
            <a:endParaRPr lang="da-DK" sz="1800" dirty="0"/>
          </a:p>
          <a:p>
            <a:pPr lvl="1"/>
            <a:r>
              <a:rPr lang="en-GB" sz="1800" dirty="0"/>
              <a:t>It is recommended to offer retesting </a:t>
            </a:r>
            <a:r>
              <a:rPr lang="en-GB" sz="1800" b="1" dirty="0"/>
              <a:t>at least annually </a:t>
            </a:r>
            <a:r>
              <a:rPr lang="en-GB" sz="1800" dirty="0"/>
              <a:t>to people from </a:t>
            </a:r>
            <a:r>
              <a:rPr lang="en-GB" sz="1800" b="1" dirty="0"/>
              <a:t>key populations </a:t>
            </a:r>
            <a:r>
              <a:rPr lang="en-GB" sz="1800" dirty="0"/>
              <a:t>and to </a:t>
            </a:r>
            <a:r>
              <a:rPr lang="en-GB" sz="1800" b="1" dirty="0"/>
              <a:t>HIV-negative partners in </a:t>
            </a:r>
            <a:r>
              <a:rPr lang="en-GB" sz="1800" b="1" dirty="0" err="1"/>
              <a:t>serodiscordant</a:t>
            </a:r>
            <a:r>
              <a:rPr lang="en-GB" sz="1800" b="1" dirty="0"/>
              <a:t> couples</a:t>
            </a:r>
            <a:r>
              <a:rPr lang="en-GB" sz="1800" dirty="0"/>
              <a:t>. Depending on client risk behaviours, more frequent voluntary retesting should be offered and available.</a:t>
            </a:r>
            <a:endParaRPr lang="da-DK" sz="1800" dirty="0"/>
          </a:p>
        </p:txBody>
      </p:sp>
      <p:sp>
        <p:nvSpPr>
          <p:cNvPr id="15" name="TextBox 14"/>
          <p:cNvSpPr txBox="1"/>
          <p:nvPr/>
        </p:nvSpPr>
        <p:spPr>
          <a:xfrm>
            <a:off x="5155916" y="6128903"/>
            <a:ext cx="5915447" cy="230832"/>
          </a:xfrm>
          <a:prstGeom prst="rect">
            <a:avLst/>
          </a:prstGeom>
          <a:noFill/>
        </p:spPr>
        <p:txBody>
          <a:bodyPr wrap="square" rtlCol="0">
            <a:spAutoFit/>
          </a:bodyPr>
          <a:lstStyle/>
          <a:p>
            <a:pPr marL="342900" indent="-342900" algn="r">
              <a:spcBef>
                <a:spcPct val="20000"/>
              </a:spcBef>
              <a:defRPr/>
            </a:pPr>
            <a:r>
              <a:rPr lang="en-US" sz="900" dirty="0">
                <a:solidFill>
                  <a:prstClr val="black">
                    <a:lumMod val="50000"/>
                    <a:lumOff val="50000"/>
                  </a:prstClr>
                </a:solidFill>
                <a:latin typeface="Arial" pitchFamily="34" charset="0"/>
                <a:cs typeface="Arial" pitchFamily="34" charset="0"/>
              </a:rPr>
              <a:t>World Health Organization. Consolidated Guidelines on HIV Testing Services. 2015</a:t>
            </a:r>
            <a:endParaRPr lang="da-DK" sz="900" dirty="0">
              <a:solidFill>
                <a:prstClr val="black">
                  <a:lumMod val="50000"/>
                  <a:lumOff val="50000"/>
                </a:prstClr>
              </a:solidFill>
              <a:latin typeface="Arial" pitchFamily="34" charset="0"/>
              <a:cs typeface="Arial" pitchFamily="34" charset="0"/>
            </a:endParaRPr>
          </a:p>
        </p:txBody>
      </p:sp>
      <p:pic>
        <p:nvPicPr>
          <p:cNvPr id="7" name="Picture 6">
            <a:extLst>
              <a:ext uri="{FF2B5EF4-FFF2-40B4-BE49-F238E27FC236}">
                <a16:creationId xmlns:a16="http://schemas.microsoft.com/office/drawing/2014/main" id="{994ECDF2-51A7-4141-8EB4-AC07623F1613}"/>
              </a:ext>
            </a:extLst>
          </p:cNvPr>
          <p:cNvPicPr>
            <a:picLocks noChangeAspect="1"/>
          </p:cNvPicPr>
          <p:nvPr/>
        </p:nvPicPr>
        <p:blipFill>
          <a:blip r:embed="rId3"/>
          <a:stretch>
            <a:fillRect/>
          </a:stretch>
        </p:blipFill>
        <p:spPr>
          <a:xfrm>
            <a:off x="7520598" y="1365142"/>
            <a:ext cx="3261486" cy="4700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7682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77440" y="72000"/>
            <a:ext cx="9241536" cy="1080000"/>
          </a:xfrm>
        </p:spPr>
        <p:txBody>
          <a:bodyPr>
            <a:noAutofit/>
          </a:bodyPr>
          <a:lstStyle/>
          <a:p>
            <a:r>
              <a:rPr lang="en-GB" sz="3600" dirty="0">
                <a:latin typeface="Arial" charset="0"/>
                <a:cs typeface="Arial" charset="0"/>
              </a:rPr>
              <a:t>Overcoming Barriers </a:t>
            </a:r>
            <a:br>
              <a:rPr lang="en-GB" sz="2400" dirty="0">
                <a:latin typeface="Arial" charset="0"/>
                <a:cs typeface="Arial" charset="0"/>
              </a:rPr>
            </a:br>
            <a:r>
              <a:rPr lang="en-GB" sz="2400" dirty="0">
                <a:latin typeface="Arial" charset="0"/>
                <a:cs typeface="Arial" charset="0"/>
              </a:rPr>
              <a:t>Implementation of National HIV Testing Guidelines</a:t>
            </a:r>
            <a:endParaRPr lang="da-DK" sz="2400" dirty="0"/>
          </a:p>
        </p:txBody>
      </p:sp>
      <p:sp>
        <p:nvSpPr>
          <p:cNvPr id="12" name="Content Placeholder 2"/>
          <p:cNvSpPr>
            <a:spLocks noGrp="1"/>
          </p:cNvSpPr>
          <p:nvPr>
            <p:ph idx="1"/>
          </p:nvPr>
        </p:nvSpPr>
        <p:spPr>
          <a:xfrm>
            <a:off x="1950720" y="1199764"/>
            <a:ext cx="5474208" cy="5067248"/>
          </a:xfrm>
        </p:spPr>
        <p:txBody>
          <a:bodyPr>
            <a:normAutofit fontScale="92500" lnSpcReduction="20000"/>
          </a:bodyPr>
          <a:lstStyle/>
          <a:p>
            <a:pPr marL="0" indent="0">
              <a:buNone/>
            </a:pPr>
            <a:r>
              <a:rPr lang="en-US" sz="2000" dirty="0"/>
              <a:t>ECDC Public health guidance on HIV, hepatitis B and C testing in the EU/EEA – An integrated approach (2018) recommends developing testing </a:t>
            </a:r>
            <a:r>
              <a:rPr lang="en-US" sz="2000" dirty="0" err="1"/>
              <a:t>programmes</a:t>
            </a:r>
            <a:r>
              <a:rPr lang="en-US" sz="2000" dirty="0"/>
              <a:t>/policy based in below six principles:</a:t>
            </a:r>
          </a:p>
          <a:p>
            <a:r>
              <a:rPr lang="en-GB" sz="1900" dirty="0"/>
              <a:t>An effective national testing strategy, including a monitoring and evaluation framework, is critical in responding to HIV, HBV and HCV infection.</a:t>
            </a:r>
          </a:p>
          <a:p>
            <a:r>
              <a:rPr lang="en-GB" sz="1900" dirty="0"/>
              <a:t>Testing should be accessible, voluntary, confidential and contingent on informed consent.</a:t>
            </a:r>
          </a:p>
          <a:p>
            <a:r>
              <a:rPr lang="en-GB" sz="1900" dirty="0"/>
              <a:t>Appropriate information should be available before and after testing.</a:t>
            </a:r>
          </a:p>
          <a:p>
            <a:r>
              <a:rPr lang="en-GB" sz="1900" dirty="0"/>
              <a:t>Linkage to care is a critical part of an effective testing programme. </a:t>
            </a:r>
          </a:p>
          <a:p>
            <a:r>
              <a:rPr lang="en-GB" sz="1900" dirty="0"/>
              <a:t>Normalising HIV, HBV and HCV testing in all healthcare settings; and </a:t>
            </a:r>
          </a:p>
          <a:p>
            <a:r>
              <a:rPr lang="en-GB" sz="1900" dirty="0"/>
              <a:t>Those carrying out HIV, HBV and/or HCV testing should receive appropriate training and education.</a:t>
            </a:r>
            <a:endParaRPr lang="en-US" sz="1900" dirty="0"/>
          </a:p>
          <a:p>
            <a:pPr lvl="1"/>
            <a:endParaRPr lang="da-DK" dirty="0"/>
          </a:p>
          <a:p>
            <a:endParaRPr lang="en-US" dirty="0"/>
          </a:p>
          <a:p>
            <a:endParaRPr lang="en-US" dirty="0"/>
          </a:p>
          <a:p>
            <a:endParaRPr lang="en-US" dirty="0"/>
          </a:p>
          <a:p>
            <a:endParaRPr lang="da-DK" dirty="0"/>
          </a:p>
        </p:txBody>
      </p:sp>
      <p:sp>
        <p:nvSpPr>
          <p:cNvPr id="13" name="TextBox 12"/>
          <p:cNvSpPr txBox="1"/>
          <p:nvPr/>
        </p:nvSpPr>
        <p:spPr>
          <a:xfrm>
            <a:off x="900521" y="6278361"/>
            <a:ext cx="6203479" cy="215444"/>
          </a:xfrm>
          <a:prstGeom prst="rect">
            <a:avLst/>
          </a:prstGeom>
          <a:noFill/>
        </p:spPr>
        <p:txBody>
          <a:bodyPr wrap="square" rtlCol="0">
            <a:spAutoFit/>
          </a:bodyPr>
          <a:lstStyle/>
          <a:p>
            <a:pPr marL="342900" indent="-342900" algn="r">
              <a:spcBef>
                <a:spcPct val="20000"/>
              </a:spcBef>
              <a:defRPr/>
            </a:pPr>
            <a:r>
              <a:rPr lang="en-US" sz="800" dirty="0">
                <a:solidFill>
                  <a:prstClr val="black">
                    <a:lumMod val="50000"/>
                    <a:lumOff val="50000"/>
                  </a:prstClr>
                </a:solidFill>
                <a:latin typeface="Arial" pitchFamily="34" charset="0"/>
                <a:cs typeface="Arial" pitchFamily="34" charset="0"/>
              </a:rPr>
              <a:t>.ECDC Public health guidance on </a:t>
            </a:r>
            <a:r>
              <a:rPr lang="en-GB" sz="800" dirty="0">
                <a:solidFill>
                  <a:prstClr val="black">
                    <a:lumMod val="50000"/>
                    <a:lumOff val="50000"/>
                  </a:prstClr>
                </a:solidFill>
                <a:latin typeface="Arial" pitchFamily="34" charset="0"/>
                <a:cs typeface="Arial" pitchFamily="34" charset="0"/>
              </a:rPr>
              <a:t>HIV, hepatitis B and C testing in the EU/EEA – An integrated approach (2018) </a:t>
            </a:r>
            <a:endParaRPr lang="da-DK" sz="900" dirty="0">
              <a:solidFill>
                <a:prstClr val="black">
                  <a:lumMod val="50000"/>
                  <a:lumOff val="50000"/>
                </a:prstClr>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2CA30E34-635D-4165-A3ED-ED82E01D7BAD}"/>
              </a:ext>
            </a:extLst>
          </p:cNvPr>
          <p:cNvPicPr>
            <a:picLocks noChangeAspect="1"/>
          </p:cNvPicPr>
          <p:nvPr/>
        </p:nvPicPr>
        <p:blipFill>
          <a:blip r:embed="rId3"/>
          <a:stretch>
            <a:fillRect/>
          </a:stretch>
        </p:blipFill>
        <p:spPr>
          <a:xfrm>
            <a:off x="7963715" y="1304544"/>
            <a:ext cx="3232477" cy="45049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0529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177143" y="220526"/>
            <a:ext cx="9764486" cy="1081087"/>
          </a:xfrm>
        </p:spPr>
        <p:txBody>
          <a:bodyPr/>
          <a:lstStyle/>
          <a:p>
            <a:pPr algn="ctr" eaLnBrk="1" hangingPunct="1"/>
            <a:r>
              <a:rPr lang="en-GB" sz="3200" dirty="0">
                <a:latin typeface="Arial" charset="0"/>
                <a:cs typeface="Arial" charset="0"/>
              </a:rPr>
              <a:t>Overcoming Barriers</a:t>
            </a:r>
            <a:br>
              <a:rPr lang="en-GB" b="1" dirty="0">
                <a:solidFill>
                  <a:srgbClr val="1D4EA2"/>
                </a:solidFill>
                <a:latin typeface="Arial" charset="0"/>
                <a:cs typeface="Arial" charset="0"/>
              </a:rPr>
            </a:br>
            <a:r>
              <a:rPr lang="en-GB" sz="2000" dirty="0">
                <a:latin typeface="Arial" charset="0"/>
                <a:cs typeface="Arial" charset="0"/>
              </a:rPr>
              <a:t>Outreach to populations at higher risk of HIV</a:t>
            </a:r>
            <a:endParaRPr lang="en-GB" b="1" dirty="0">
              <a:solidFill>
                <a:srgbClr val="1D4EA2"/>
              </a:solidFill>
              <a:latin typeface="Arial" charset="0"/>
              <a:cs typeface="Arial" charset="0"/>
            </a:endParaRPr>
          </a:p>
        </p:txBody>
      </p:sp>
      <p:sp>
        <p:nvSpPr>
          <p:cNvPr id="14" name="Content Placeholder 2"/>
          <p:cNvSpPr>
            <a:spLocks noGrp="1"/>
          </p:cNvSpPr>
          <p:nvPr>
            <p:ph idx="1"/>
          </p:nvPr>
        </p:nvSpPr>
        <p:spPr>
          <a:xfrm>
            <a:off x="1981200" y="1439864"/>
            <a:ext cx="9535886" cy="4437409"/>
          </a:xfrm>
        </p:spPr>
        <p:txBody>
          <a:bodyPr>
            <a:normAutofit/>
          </a:bodyPr>
          <a:lstStyle/>
          <a:p>
            <a:r>
              <a:rPr lang="en-GB" sz="2000" dirty="0"/>
              <a:t>Many people belonging to populations at higher risk of HIV are in limited contact with the healthcare system. </a:t>
            </a:r>
            <a:endParaRPr lang="da-DK" dirty="0">
              <a:latin typeface="Arial" panose="020B0604020202020204" pitchFamily="34" charset="0"/>
              <a:cs typeface="Arial" panose="020B0604020202020204" pitchFamily="34" charset="0"/>
            </a:endParaRPr>
          </a:p>
          <a:p>
            <a:pPr eaLnBrk="1" hangingPunct="1">
              <a:buClr>
                <a:schemeClr val="tx1">
                  <a:lumMod val="50000"/>
                  <a:lumOff val="50000"/>
                </a:schemeClr>
              </a:buClr>
            </a:pPr>
            <a:r>
              <a:rPr lang="en-GB" sz="2000" b="1" dirty="0">
                <a:solidFill>
                  <a:srgbClr val="009640"/>
                </a:solidFill>
              </a:rPr>
              <a:t>WHO recommends that</a:t>
            </a:r>
            <a:r>
              <a:rPr lang="en-GB" sz="2000" dirty="0">
                <a:solidFill>
                  <a:srgbClr val="7F7F7F"/>
                </a:solidFill>
              </a:rPr>
              <a:t>:</a:t>
            </a:r>
          </a:p>
          <a:p>
            <a:pPr lvl="1">
              <a:buFontTx/>
              <a:buChar char="-"/>
            </a:pPr>
            <a:r>
              <a:rPr lang="en-GB" sz="1800" dirty="0">
                <a:solidFill>
                  <a:srgbClr val="7F7F7F"/>
                </a:solidFill>
              </a:rPr>
              <a:t>‘HIV testing services should be routinely offered to all key populations in the community, closed settings such as prisons, and clinical settings.’</a:t>
            </a:r>
          </a:p>
          <a:p>
            <a:pPr lvl="1">
              <a:buFontTx/>
              <a:buChar char="-"/>
            </a:pPr>
            <a:r>
              <a:rPr lang="en-GB" sz="1800" dirty="0">
                <a:solidFill>
                  <a:srgbClr val="7F7F7F"/>
                </a:solidFill>
              </a:rPr>
              <a:t>‘Community-based HIV testing services for key populations, with linkage to prevention, treatment and care services, is recommended in addition to provider initiated testing and counselling’ Offer tests at needle and syringes programmes’</a:t>
            </a:r>
          </a:p>
          <a:p>
            <a:pPr lvl="1">
              <a:buFontTx/>
              <a:buChar char="-"/>
            </a:pPr>
            <a:r>
              <a:rPr lang="en-GB" sz="1800" dirty="0">
                <a:solidFill>
                  <a:srgbClr val="7F7F7F"/>
                </a:solidFill>
              </a:rPr>
              <a:t>‘Couples and partners should be offered HIV testing services with support for mutual disclosure. This applies also to couples and partners from key populations’</a:t>
            </a:r>
          </a:p>
          <a:p>
            <a:pPr eaLnBrk="1" hangingPunct="1"/>
            <a:endParaRPr lang="en-GB" sz="1800" dirty="0">
              <a:solidFill>
                <a:srgbClr val="7F7F7F"/>
              </a:solidFill>
              <a:latin typeface="Arial" charset="0"/>
              <a:cs typeface="Arial" charset="0"/>
            </a:endParaRPr>
          </a:p>
        </p:txBody>
      </p:sp>
      <p:sp>
        <p:nvSpPr>
          <p:cNvPr id="15" name="Rectangle 3"/>
          <p:cNvSpPr>
            <a:spLocks noChangeArrowheads="1"/>
          </p:cNvSpPr>
          <p:nvPr/>
        </p:nvSpPr>
        <p:spPr bwMode="auto">
          <a:xfrm>
            <a:off x="7189101" y="5830858"/>
            <a:ext cx="4752528" cy="369332"/>
          </a:xfrm>
          <a:prstGeom prst="rect">
            <a:avLst/>
          </a:prstGeom>
          <a:noFill/>
          <a:ln w="9525">
            <a:noFill/>
            <a:miter lim="800000"/>
            <a:headEnd/>
            <a:tailEnd/>
          </a:ln>
        </p:spPr>
        <p:txBody>
          <a:bodyPr wrap="square">
            <a:spAutoFit/>
          </a:bodyPr>
          <a:lstStyle/>
          <a:p>
            <a:pPr lvl="0"/>
            <a:r>
              <a:rPr lang="en-GB" sz="900" dirty="0">
                <a:solidFill>
                  <a:schemeClr val="tx1">
                    <a:lumMod val="50000"/>
                    <a:lumOff val="50000"/>
                  </a:schemeClr>
                </a:solidFill>
                <a:latin typeface="Arial" pitchFamily="34" charset="0"/>
                <a:cs typeface="Arial" pitchFamily="34" charset="0"/>
              </a:rPr>
              <a:t>WHO/Europe. Scaling up HIV testing and counselling in the WHO European Region, 2010.</a:t>
            </a:r>
            <a:endParaRPr lang="da-DK" sz="9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23951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080657" y="224704"/>
            <a:ext cx="8349343" cy="108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rgbClr val="1D4EA2"/>
                </a:solidFill>
                <a:latin typeface="Arial" charset="0"/>
                <a:cs typeface="Arial" charset="0"/>
              </a:rPr>
              <a:t>Situation of HIV in Europe</a:t>
            </a:r>
            <a:br>
              <a:rPr lang="en-GB" dirty="0">
                <a:latin typeface="Arial" charset="0"/>
                <a:cs typeface="Arial" charset="0"/>
              </a:rPr>
            </a:br>
            <a:r>
              <a:rPr lang="en-GB" sz="2000" b="1" dirty="0">
                <a:solidFill>
                  <a:srgbClr val="1D4EA2"/>
                </a:solidFill>
                <a:latin typeface="Arial" charset="0"/>
                <a:cs typeface="Arial" charset="0"/>
              </a:rPr>
              <a:t>People Living with HIV</a:t>
            </a:r>
          </a:p>
        </p:txBody>
      </p:sp>
      <p:sp>
        <p:nvSpPr>
          <p:cNvPr id="13" name="Content Placeholder 2"/>
          <p:cNvSpPr>
            <a:spLocks noGrp="1"/>
          </p:cNvSpPr>
          <p:nvPr>
            <p:ph idx="1"/>
          </p:nvPr>
        </p:nvSpPr>
        <p:spPr/>
        <p:txBody>
          <a:bodyPr rtlCol="0">
            <a:normAutofit/>
          </a:bodyPr>
          <a:lstStyle/>
          <a:p>
            <a:pPr>
              <a:spcAft>
                <a:spcPts val="0"/>
              </a:spcAft>
              <a:defRPr/>
            </a:pPr>
            <a:r>
              <a:rPr lang="en-GB" sz="1800" dirty="0"/>
              <a:t>In the WHO European region, it is estimated that around </a:t>
            </a:r>
            <a:r>
              <a:rPr lang="en-GB" sz="2000" b="1" dirty="0">
                <a:solidFill>
                  <a:srgbClr val="009640"/>
                </a:solidFill>
              </a:rPr>
              <a:t>2.3 million people are living with HIV </a:t>
            </a:r>
          </a:p>
          <a:p>
            <a:pPr marL="0" indent="0">
              <a:spcAft>
                <a:spcPts val="0"/>
              </a:spcAft>
              <a:buNone/>
              <a:defRPr/>
            </a:pPr>
            <a:endParaRPr lang="en-GB" sz="2000" b="1" dirty="0">
              <a:solidFill>
                <a:srgbClr val="009640"/>
              </a:solidFill>
            </a:endParaRPr>
          </a:p>
          <a:p>
            <a:pPr>
              <a:spcAft>
                <a:spcPts val="0"/>
              </a:spcAft>
              <a:defRPr/>
            </a:pPr>
            <a:r>
              <a:rPr lang="en-GB" sz="2000" dirty="0"/>
              <a:t>In 2017, </a:t>
            </a:r>
            <a:r>
              <a:rPr lang="en-GB" sz="2000" b="1" dirty="0">
                <a:solidFill>
                  <a:srgbClr val="009640"/>
                </a:solidFill>
              </a:rPr>
              <a:t>nearly 160 000 people</a:t>
            </a:r>
            <a:r>
              <a:rPr lang="en-GB" sz="2000" dirty="0"/>
              <a:t> were newly diagnosed with HIV in the region</a:t>
            </a:r>
          </a:p>
          <a:p>
            <a:pPr marL="0" indent="0">
              <a:spcAft>
                <a:spcPts val="0"/>
              </a:spcAft>
              <a:buNone/>
              <a:defRPr/>
            </a:pPr>
            <a:endParaRPr lang="en-GB" sz="1800" dirty="0"/>
          </a:p>
          <a:p>
            <a:pPr>
              <a:spcAft>
                <a:spcPts val="0"/>
              </a:spcAft>
              <a:defRPr/>
            </a:pPr>
            <a:r>
              <a:rPr lang="en-GB" sz="2000" dirty="0"/>
              <a:t>An estimated </a:t>
            </a:r>
            <a:r>
              <a:rPr lang="en-GB" sz="2000" b="1" dirty="0">
                <a:solidFill>
                  <a:srgbClr val="009640"/>
                </a:solidFill>
              </a:rPr>
              <a:t>1 in 5 </a:t>
            </a:r>
            <a:r>
              <a:rPr lang="en-GB" sz="2000" dirty="0"/>
              <a:t>people are </a:t>
            </a:r>
            <a:r>
              <a:rPr lang="en-GB" sz="2000" b="1" dirty="0">
                <a:solidFill>
                  <a:srgbClr val="009640"/>
                </a:solidFill>
              </a:rPr>
              <a:t>unaware of their infection</a:t>
            </a:r>
          </a:p>
          <a:p>
            <a:pPr marL="0" lvl="1" indent="0">
              <a:spcAft>
                <a:spcPts val="0"/>
              </a:spcAft>
              <a:buNone/>
              <a:defRPr/>
            </a:pPr>
            <a:endParaRPr lang="en-GB" sz="2000" dirty="0"/>
          </a:p>
          <a:p>
            <a:pPr marL="342900" lvl="1" indent="-342900">
              <a:spcAft>
                <a:spcPts val="0"/>
              </a:spcAft>
              <a:defRPr/>
            </a:pPr>
            <a:r>
              <a:rPr lang="en-GB" sz="2000" dirty="0"/>
              <a:t>Key populations at higher risk of HIV in Europe are: </a:t>
            </a:r>
            <a:endParaRPr lang="en-US" sz="2000" dirty="0"/>
          </a:p>
          <a:p>
            <a:pPr lvl="1">
              <a:spcAft>
                <a:spcPts val="0"/>
              </a:spcAft>
              <a:buFont typeface="Arial" pitchFamily="34" charset="0"/>
              <a:buChar char="–"/>
              <a:defRPr/>
            </a:pPr>
            <a:r>
              <a:rPr lang="en-US" sz="2000" dirty="0"/>
              <a:t>Men who have sex with men</a:t>
            </a:r>
          </a:p>
          <a:p>
            <a:pPr lvl="1">
              <a:spcAft>
                <a:spcPts val="0"/>
              </a:spcAft>
              <a:buFont typeface="Arial" pitchFamily="34" charset="0"/>
              <a:buChar char="–"/>
              <a:defRPr/>
            </a:pPr>
            <a:r>
              <a:rPr lang="en-US" sz="2000" dirty="0"/>
              <a:t>People who inject drugs</a:t>
            </a:r>
          </a:p>
          <a:p>
            <a:pPr lvl="1">
              <a:spcAft>
                <a:spcPts val="0"/>
              </a:spcAft>
              <a:buFont typeface="Arial" pitchFamily="34" charset="0"/>
              <a:buChar char="–"/>
              <a:defRPr/>
            </a:pPr>
            <a:r>
              <a:rPr lang="en-US" sz="2000" dirty="0"/>
              <a:t>Sex workers</a:t>
            </a:r>
          </a:p>
          <a:p>
            <a:pPr lvl="1">
              <a:spcAft>
                <a:spcPts val="0"/>
              </a:spcAft>
              <a:buFont typeface="Arial" pitchFamily="34" charset="0"/>
              <a:buChar char="–"/>
              <a:defRPr/>
            </a:pPr>
            <a:r>
              <a:rPr lang="en-US" sz="2000" dirty="0"/>
              <a:t>Migrants</a:t>
            </a:r>
          </a:p>
          <a:p>
            <a:pPr lvl="1">
              <a:spcAft>
                <a:spcPts val="0"/>
              </a:spcAft>
              <a:buFont typeface="Arial" pitchFamily="34" charset="0"/>
              <a:buChar char="–"/>
              <a:defRPr/>
            </a:pPr>
            <a:r>
              <a:rPr lang="en-US" sz="2000" dirty="0">
                <a:solidFill>
                  <a:srgbClr val="7F7F7F"/>
                </a:solidFill>
              </a:rPr>
              <a:t>Prisoners</a:t>
            </a:r>
          </a:p>
          <a:p>
            <a:pPr marL="0" lvl="1" indent="0">
              <a:spcAft>
                <a:spcPts val="0"/>
              </a:spcAft>
              <a:buNone/>
              <a:defRPr/>
            </a:pPr>
            <a:endParaRPr lang="en-GB" dirty="0"/>
          </a:p>
          <a:p>
            <a:pPr marL="400050" lvl="1" indent="0">
              <a:spcAft>
                <a:spcPts val="0"/>
              </a:spcAft>
              <a:buNone/>
              <a:defRPr/>
            </a:pPr>
            <a:endParaRPr lang="en-GB" dirty="0"/>
          </a:p>
          <a:p>
            <a:pPr lvl="1">
              <a:spcAft>
                <a:spcPts val="0"/>
              </a:spcAft>
              <a:buFont typeface="Arial" pitchFamily="34" charset="0"/>
              <a:buChar char="–"/>
              <a:defRPr/>
            </a:pPr>
            <a:endParaRPr lang="en-GB" dirty="0">
              <a:solidFill>
                <a:srgbClr val="7F7F7F"/>
              </a:solidFill>
            </a:endParaRPr>
          </a:p>
          <a:p>
            <a:pPr lvl="1">
              <a:spcAft>
                <a:spcPts val="0"/>
              </a:spcAft>
              <a:buFont typeface="Arial" pitchFamily="34" charset="0"/>
              <a:buChar char="–"/>
              <a:defRPr/>
            </a:pPr>
            <a:endParaRPr lang="en-GB" dirty="0">
              <a:solidFill>
                <a:srgbClr val="7F7F7F"/>
              </a:solidFill>
            </a:endParaRPr>
          </a:p>
        </p:txBody>
      </p:sp>
      <p:sp>
        <p:nvSpPr>
          <p:cNvPr id="14" name="Text Box 6"/>
          <p:cNvSpPr txBox="1">
            <a:spLocks noChangeArrowheads="1"/>
          </p:cNvSpPr>
          <p:nvPr/>
        </p:nvSpPr>
        <p:spPr bwMode="auto">
          <a:xfrm>
            <a:off x="8251371" y="5961519"/>
            <a:ext cx="3332172" cy="215444"/>
          </a:xfrm>
          <a:prstGeom prst="rect">
            <a:avLst/>
          </a:prstGeom>
          <a:noFill/>
          <a:ln w="9525">
            <a:noFill/>
            <a:miter lim="800000"/>
            <a:headEnd/>
            <a:tailEnd/>
          </a:ln>
        </p:spPr>
        <p:txBody>
          <a:bodyPr wrap="square">
            <a:spAutoFit/>
          </a:bodyPr>
          <a:lstStyle/>
          <a:p>
            <a:pPr algn="r">
              <a:defRPr/>
            </a:pPr>
            <a:r>
              <a:rPr lang="en-GB" sz="800" dirty="0">
                <a:solidFill>
                  <a:schemeClr val="tx1">
                    <a:lumMod val="50000"/>
                    <a:lumOff val="50000"/>
                  </a:schemeClr>
                </a:solidFill>
                <a:latin typeface="Arial" pitchFamily="34" charset="0"/>
                <a:cs typeface="Arial" pitchFamily="34" charset="0"/>
              </a:rPr>
              <a:t>ECDC 2018 HIV/AIDS Surveillance in Europe 2018-2017 data</a:t>
            </a:r>
          </a:p>
        </p:txBody>
      </p:sp>
    </p:spTree>
    <p:extLst>
      <p:ext uri="{BB962C8B-B14F-4D97-AF65-F5344CB8AC3E}">
        <p14:creationId xmlns:p14="http://schemas.microsoft.com/office/powerpoint/2010/main" val="3476036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585D4-A03E-4987-9826-B7286F1B8B63}"/>
              </a:ext>
            </a:extLst>
          </p:cNvPr>
          <p:cNvSpPr>
            <a:spLocks noGrp="1"/>
          </p:cNvSpPr>
          <p:nvPr>
            <p:ph type="title"/>
          </p:nvPr>
        </p:nvSpPr>
        <p:spPr>
          <a:xfrm>
            <a:off x="2033752" y="288925"/>
            <a:ext cx="9472448" cy="969689"/>
          </a:xfrm>
        </p:spPr>
        <p:txBody>
          <a:bodyPr>
            <a:noAutofit/>
          </a:bodyPr>
          <a:lstStyle/>
          <a:p>
            <a:r>
              <a:rPr lang="en-GB" sz="3600" dirty="0">
                <a:latin typeface="Arial" charset="0"/>
                <a:cs typeface="Arial" charset="0"/>
              </a:rPr>
              <a:t>Overcoming Barriers</a:t>
            </a:r>
            <a:br>
              <a:rPr lang="en-GB" sz="2000" dirty="0">
                <a:latin typeface="Arial" charset="0"/>
                <a:cs typeface="Arial" charset="0"/>
              </a:rPr>
            </a:br>
            <a:r>
              <a:rPr lang="en-GB" sz="2000" dirty="0">
                <a:latin typeface="Arial" charset="0"/>
                <a:cs typeface="Arial" charset="0"/>
              </a:rPr>
              <a:t>Outreach to populations at higher risk</a:t>
            </a:r>
            <a:endParaRPr lang="en-GB" sz="2000" dirty="0"/>
          </a:p>
        </p:txBody>
      </p:sp>
      <p:sp>
        <p:nvSpPr>
          <p:cNvPr id="3" name="Content Placeholder 2">
            <a:extLst>
              <a:ext uri="{FF2B5EF4-FFF2-40B4-BE49-F238E27FC236}">
                <a16:creationId xmlns:a16="http://schemas.microsoft.com/office/drawing/2014/main" id="{D1FA3DB0-1D8B-45ED-B303-43A17D8EA7ED}"/>
              </a:ext>
            </a:extLst>
          </p:cNvPr>
          <p:cNvSpPr>
            <a:spLocks noGrp="1"/>
          </p:cNvSpPr>
          <p:nvPr>
            <p:ph idx="1"/>
          </p:nvPr>
        </p:nvSpPr>
        <p:spPr>
          <a:xfrm>
            <a:off x="1881351" y="1452395"/>
            <a:ext cx="9472448" cy="4956928"/>
          </a:xfrm>
        </p:spPr>
        <p:txBody>
          <a:bodyPr>
            <a:normAutofit fontScale="62500" lnSpcReduction="20000"/>
          </a:bodyPr>
          <a:lstStyle/>
          <a:p>
            <a:pPr marL="0" indent="0">
              <a:buNone/>
            </a:pPr>
            <a:r>
              <a:rPr lang="en-GB" sz="3800" dirty="0"/>
              <a:t>The ECDC guidance identifies the following population groups suitable for targeted HIV, HBV and HCV testing due to higher risk of infection and suggest to offer tests to:</a:t>
            </a:r>
          </a:p>
          <a:p>
            <a:r>
              <a:rPr lang="en-GB" dirty="0"/>
              <a:t>men who have sex with men (MSM)</a:t>
            </a:r>
          </a:p>
          <a:p>
            <a:r>
              <a:rPr lang="en-GB" dirty="0"/>
              <a:t>trans* people</a:t>
            </a:r>
          </a:p>
          <a:p>
            <a:r>
              <a:rPr lang="en-GB" dirty="0"/>
              <a:t>people who inject drugs (PWID)</a:t>
            </a:r>
          </a:p>
          <a:p>
            <a:r>
              <a:rPr lang="en-GB" dirty="0"/>
              <a:t>migrants</a:t>
            </a:r>
          </a:p>
          <a:p>
            <a:r>
              <a:rPr lang="en-GB" dirty="0"/>
              <a:t>household contacts of people diagnosed with HBV</a:t>
            </a:r>
          </a:p>
          <a:p>
            <a:r>
              <a:rPr lang="en-GB" dirty="0"/>
              <a:t>homeless people</a:t>
            </a:r>
          </a:p>
          <a:p>
            <a:r>
              <a:rPr lang="en-GB" dirty="0"/>
              <a:t>sex workers</a:t>
            </a:r>
          </a:p>
          <a:p>
            <a:r>
              <a:rPr lang="en-GB" dirty="0"/>
              <a:t>people in prison</a:t>
            </a:r>
          </a:p>
          <a:p>
            <a:r>
              <a:rPr lang="en-GB" dirty="0"/>
              <a:t>pregnant women</a:t>
            </a:r>
          </a:p>
          <a:p>
            <a:r>
              <a:rPr lang="en-GB" dirty="0"/>
              <a:t>haemodialysis patients</a:t>
            </a:r>
          </a:p>
          <a:p>
            <a:r>
              <a:rPr lang="en-GB" dirty="0"/>
              <a:t>people who have received blood products, organs or surgical interventions before adequate safety and quality regulations were enforced; and</a:t>
            </a:r>
          </a:p>
          <a:p>
            <a:r>
              <a:rPr lang="en-GB" dirty="0"/>
              <a:t>sexual or injecting partners of people diagnosed with HIV, HBV and HCV.</a:t>
            </a:r>
          </a:p>
        </p:txBody>
      </p:sp>
      <p:sp>
        <p:nvSpPr>
          <p:cNvPr id="4" name="Slide Number Placeholder 3">
            <a:extLst>
              <a:ext uri="{FF2B5EF4-FFF2-40B4-BE49-F238E27FC236}">
                <a16:creationId xmlns:a16="http://schemas.microsoft.com/office/drawing/2014/main" id="{AA13A4FA-FF5C-46C5-A87A-69E88ADE5FD8}"/>
              </a:ext>
            </a:extLst>
          </p:cNvPr>
          <p:cNvSpPr>
            <a:spLocks noGrp="1"/>
          </p:cNvSpPr>
          <p:nvPr>
            <p:ph type="sldNum" sz="quarter" idx="10"/>
          </p:nvPr>
        </p:nvSpPr>
        <p:spPr/>
        <p:txBody>
          <a:bodyPr/>
          <a:lstStyle/>
          <a:p>
            <a:fld id="{CA45C89B-12B6-421F-96ED-EB083676CE8F}" type="slidenum">
              <a:rPr lang="en-GB" smtClean="0"/>
              <a:pPr/>
              <a:t>40</a:t>
            </a:fld>
            <a:endParaRPr lang="en-GB" dirty="0"/>
          </a:p>
        </p:txBody>
      </p:sp>
      <p:sp>
        <p:nvSpPr>
          <p:cNvPr id="5" name="TextBox 4">
            <a:extLst>
              <a:ext uri="{FF2B5EF4-FFF2-40B4-BE49-F238E27FC236}">
                <a16:creationId xmlns:a16="http://schemas.microsoft.com/office/drawing/2014/main" id="{6B222DD3-5A82-4FE6-921A-79EC84C25E19}"/>
              </a:ext>
            </a:extLst>
          </p:cNvPr>
          <p:cNvSpPr txBox="1"/>
          <p:nvPr/>
        </p:nvSpPr>
        <p:spPr>
          <a:xfrm>
            <a:off x="900521" y="6278361"/>
            <a:ext cx="6203479" cy="215444"/>
          </a:xfrm>
          <a:prstGeom prst="rect">
            <a:avLst/>
          </a:prstGeom>
          <a:noFill/>
        </p:spPr>
        <p:txBody>
          <a:bodyPr wrap="square" rtlCol="0">
            <a:spAutoFit/>
          </a:bodyPr>
          <a:lstStyle/>
          <a:p>
            <a:pPr marL="342900" indent="-342900" algn="r">
              <a:spcBef>
                <a:spcPct val="20000"/>
              </a:spcBef>
              <a:defRPr/>
            </a:pPr>
            <a:r>
              <a:rPr lang="en-US" sz="800" dirty="0">
                <a:solidFill>
                  <a:prstClr val="black">
                    <a:lumMod val="50000"/>
                    <a:lumOff val="50000"/>
                  </a:prstClr>
                </a:solidFill>
                <a:latin typeface="Arial" pitchFamily="34" charset="0"/>
                <a:cs typeface="Arial" pitchFamily="34" charset="0"/>
              </a:rPr>
              <a:t>.ECDC Public health guidance on </a:t>
            </a:r>
            <a:r>
              <a:rPr lang="en-GB" sz="800" dirty="0">
                <a:solidFill>
                  <a:prstClr val="black">
                    <a:lumMod val="50000"/>
                    <a:lumOff val="50000"/>
                  </a:prstClr>
                </a:solidFill>
                <a:latin typeface="Arial" pitchFamily="34" charset="0"/>
                <a:cs typeface="Arial" pitchFamily="34" charset="0"/>
              </a:rPr>
              <a:t>HIV, hepatitis B and C testing in the EU/EEA – An integrated approach (2018) </a:t>
            </a:r>
            <a:endParaRPr lang="da-DK" sz="900" dirty="0">
              <a:solidFill>
                <a:prstClr val="black">
                  <a:lumMod val="50000"/>
                  <a:lumOff val="50000"/>
                </a:prstClr>
              </a:solidFill>
              <a:latin typeface="Arial" pitchFamily="34" charset="0"/>
              <a:cs typeface="Arial" pitchFamily="34" charset="0"/>
            </a:endParaRPr>
          </a:p>
        </p:txBody>
      </p:sp>
    </p:spTree>
    <p:extLst>
      <p:ext uri="{BB962C8B-B14F-4D97-AF65-F5344CB8AC3E}">
        <p14:creationId xmlns:p14="http://schemas.microsoft.com/office/powerpoint/2010/main" val="3523903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59429" y="192153"/>
            <a:ext cx="9982200" cy="10080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rgbClr val="1D4EA2"/>
                </a:solidFill>
                <a:latin typeface="Arial" charset="0"/>
                <a:cs typeface="Arial" charset="0"/>
              </a:rPr>
              <a:t>Overcoming Barriers </a:t>
            </a:r>
            <a:br>
              <a:rPr lang="en-GB" b="1" dirty="0">
                <a:solidFill>
                  <a:srgbClr val="1D4EA2"/>
                </a:solidFill>
                <a:latin typeface="Arial" charset="0"/>
                <a:cs typeface="Arial" charset="0"/>
              </a:rPr>
            </a:br>
            <a:r>
              <a:rPr lang="da-DK" sz="2000" b="1" dirty="0">
                <a:solidFill>
                  <a:srgbClr val="1D4EA2"/>
                </a:solidFill>
                <a:latin typeface="Arial" charset="0"/>
                <a:cs typeface="Arial" charset="0"/>
              </a:rPr>
              <a:t>Normalisation of HIV testing</a:t>
            </a:r>
          </a:p>
        </p:txBody>
      </p:sp>
      <p:sp>
        <p:nvSpPr>
          <p:cNvPr id="12" name="Content Placeholder 2"/>
          <p:cNvSpPr>
            <a:spLocks noGrp="1"/>
          </p:cNvSpPr>
          <p:nvPr>
            <p:ph idx="1"/>
          </p:nvPr>
        </p:nvSpPr>
        <p:spPr>
          <a:xfrm>
            <a:off x="1828800" y="1234869"/>
            <a:ext cx="9884229" cy="4824412"/>
          </a:xfrm>
        </p:spPr>
        <p:txBody>
          <a:bodyPr>
            <a:normAutofit/>
          </a:bodyPr>
          <a:lstStyle/>
          <a:p>
            <a:pPr>
              <a:buClr>
                <a:schemeClr val="tx1">
                  <a:lumMod val="50000"/>
                  <a:lumOff val="50000"/>
                </a:schemeClr>
              </a:buClr>
            </a:pPr>
            <a:r>
              <a:rPr lang="en-US" sz="2000" b="1" dirty="0">
                <a:solidFill>
                  <a:srgbClr val="009640"/>
                </a:solidFill>
                <a:latin typeface="Arial" charset="0"/>
                <a:cs typeface="Arial" charset="0"/>
              </a:rPr>
              <a:t>More offers for HIV tests to increase acceptability to patients. </a:t>
            </a:r>
            <a:r>
              <a:rPr lang="en-US" sz="2000" dirty="0">
                <a:solidFill>
                  <a:srgbClr val="7F7F7F"/>
                </a:solidFill>
                <a:latin typeface="Arial" charset="0"/>
                <a:cs typeface="Arial" charset="0"/>
              </a:rPr>
              <a:t>In many settings, patients were more likely to accept an HIV test when offered. Studies have shown that when an HIV test was offered, 83% of acute medical care patients and 96% of patients across an Emergency Department, Acute Care Unit, Dermatology Outpatients and Primary Care facility accepted testing</a:t>
            </a:r>
          </a:p>
          <a:p>
            <a:pPr lvl="1"/>
            <a:r>
              <a:rPr lang="en-US" sz="1600" dirty="0">
                <a:solidFill>
                  <a:srgbClr val="7F7F7F"/>
                </a:solidFill>
                <a:latin typeface="Arial" charset="0"/>
                <a:cs typeface="Arial" charset="0"/>
              </a:rPr>
              <a:t>But tests are </a:t>
            </a:r>
            <a:r>
              <a:rPr lang="en-US" sz="1600" b="1" dirty="0">
                <a:solidFill>
                  <a:srgbClr val="009640"/>
                </a:solidFill>
                <a:latin typeface="Arial" charset="0"/>
                <a:cs typeface="Arial" charset="0"/>
              </a:rPr>
              <a:t>often not offered</a:t>
            </a:r>
            <a:r>
              <a:rPr lang="en-US" sz="1600" dirty="0">
                <a:solidFill>
                  <a:srgbClr val="7F7F7F"/>
                </a:solidFill>
                <a:latin typeface="Arial" charset="0"/>
                <a:cs typeface="Arial" charset="0"/>
              </a:rPr>
              <a:t>, e.g. only 43% cases of tuberculosis were also tested for HIV</a:t>
            </a:r>
          </a:p>
          <a:p>
            <a:pPr eaLnBrk="1" hangingPunct="1">
              <a:buClr>
                <a:schemeClr val="tx1">
                  <a:lumMod val="50000"/>
                  <a:lumOff val="50000"/>
                </a:schemeClr>
              </a:buClr>
            </a:pPr>
            <a:r>
              <a:rPr lang="en-US" sz="2000" b="1" dirty="0">
                <a:solidFill>
                  <a:srgbClr val="009640"/>
                </a:solidFill>
                <a:latin typeface="Arial" charset="0"/>
                <a:cs typeface="Arial" charset="0"/>
              </a:rPr>
              <a:t>High variability between clinicians </a:t>
            </a:r>
            <a:r>
              <a:rPr lang="en-US" sz="2000" dirty="0">
                <a:solidFill>
                  <a:srgbClr val="7F7F7F"/>
                </a:solidFill>
                <a:latin typeface="Arial" charset="0"/>
                <a:cs typeface="Arial" charset="0"/>
              </a:rPr>
              <a:t>in offering HIV tests e</a:t>
            </a:r>
            <a:r>
              <a:rPr lang="da-DK" sz="2000" dirty="0">
                <a:solidFill>
                  <a:srgbClr val="7F7F7F"/>
                </a:solidFill>
                <a:latin typeface="Arial" charset="0"/>
                <a:cs typeface="Arial" charset="0"/>
              </a:rPr>
              <a:t>.g. 45-88% among doctors</a:t>
            </a:r>
          </a:p>
          <a:p>
            <a:pPr lvl="1">
              <a:buClr>
                <a:schemeClr val="tx1">
                  <a:lumMod val="50000"/>
                  <a:lumOff val="50000"/>
                </a:schemeClr>
              </a:buClr>
            </a:pPr>
            <a:r>
              <a:rPr lang="da-DK" sz="1600" dirty="0">
                <a:latin typeface="Arial" charset="0"/>
                <a:cs typeface="Arial" charset="0"/>
              </a:rPr>
              <a:t>Thus, </a:t>
            </a:r>
            <a:r>
              <a:rPr lang="da-DK" sz="1600" b="1" dirty="0" err="1">
                <a:solidFill>
                  <a:srgbClr val="009640"/>
                </a:solidFill>
                <a:latin typeface="Arial" charset="0"/>
                <a:cs typeface="Arial" charset="0"/>
              </a:rPr>
              <a:t>missed</a:t>
            </a:r>
            <a:r>
              <a:rPr lang="da-DK" sz="1600" b="1" dirty="0">
                <a:solidFill>
                  <a:srgbClr val="009640"/>
                </a:solidFill>
                <a:latin typeface="Arial" charset="0"/>
                <a:cs typeface="Arial" charset="0"/>
              </a:rPr>
              <a:t> opportunities </a:t>
            </a:r>
            <a:r>
              <a:rPr lang="da-DK" sz="1600" dirty="0">
                <a:solidFill>
                  <a:srgbClr val="7F7F7F"/>
                </a:solidFill>
                <a:latin typeface="Arial" charset="0"/>
                <a:cs typeface="Arial" charset="0"/>
              </a:rPr>
              <a:t>for HIV testing</a:t>
            </a:r>
          </a:p>
          <a:p>
            <a:pPr eaLnBrk="1" hangingPunct="1">
              <a:buClr>
                <a:schemeClr val="tx1">
                  <a:lumMod val="50000"/>
                  <a:lumOff val="50000"/>
                </a:schemeClr>
              </a:buClr>
            </a:pPr>
            <a:r>
              <a:rPr lang="en-US" sz="2000" dirty="0">
                <a:latin typeface="Arial" charset="0"/>
                <a:cs typeface="Arial" charset="0"/>
              </a:rPr>
              <a:t>However, </a:t>
            </a:r>
            <a:r>
              <a:rPr lang="en-US" sz="2000" b="1" dirty="0">
                <a:solidFill>
                  <a:srgbClr val="009640"/>
                </a:solidFill>
                <a:latin typeface="Arial" charset="0"/>
                <a:cs typeface="Arial" charset="0"/>
              </a:rPr>
              <a:t>opt-out (automatic) testing </a:t>
            </a:r>
            <a:r>
              <a:rPr lang="en-US" sz="2000" dirty="0">
                <a:solidFill>
                  <a:srgbClr val="7F7F7F"/>
                </a:solidFill>
                <a:latin typeface="Arial" charset="0"/>
                <a:cs typeface="Arial" charset="0"/>
              </a:rPr>
              <a:t>leads to increased testing rates, </a:t>
            </a:r>
            <a:r>
              <a:rPr lang="da-DK" sz="2000" dirty="0">
                <a:solidFill>
                  <a:srgbClr val="7F7F7F"/>
                </a:solidFill>
                <a:latin typeface="Arial" charset="0"/>
                <a:cs typeface="Arial" charset="0"/>
              </a:rPr>
              <a:t>e.g. 96% for antenatal screening in UK in 2010</a:t>
            </a:r>
          </a:p>
          <a:p>
            <a:pPr eaLnBrk="1" hangingPunct="1">
              <a:buClr>
                <a:schemeClr val="tx1">
                  <a:lumMod val="50000"/>
                  <a:lumOff val="50000"/>
                </a:schemeClr>
              </a:buClr>
            </a:pPr>
            <a:endParaRPr lang="da-DK" dirty="0">
              <a:solidFill>
                <a:srgbClr val="7F7F7F"/>
              </a:solidFill>
              <a:latin typeface="Arial" charset="0"/>
              <a:cs typeface="Arial" charset="0"/>
            </a:endParaRPr>
          </a:p>
          <a:p>
            <a:pPr eaLnBrk="1" hangingPunct="1"/>
            <a:endParaRPr lang="da-DK" sz="1100" dirty="0">
              <a:solidFill>
                <a:srgbClr val="7F7F7F"/>
              </a:solidFill>
              <a:latin typeface="Arial" charset="0"/>
              <a:cs typeface="Arial" charset="0"/>
            </a:endParaRPr>
          </a:p>
          <a:p>
            <a:pPr eaLnBrk="1" hangingPunct="1"/>
            <a:endParaRPr lang="da-DK" sz="1100" dirty="0">
              <a:solidFill>
                <a:srgbClr val="7F7F7F"/>
              </a:solidFill>
              <a:latin typeface="Arial" charset="0"/>
              <a:cs typeface="Arial" charset="0"/>
            </a:endParaRPr>
          </a:p>
          <a:p>
            <a:pPr eaLnBrk="1" hangingPunct="1"/>
            <a:endParaRPr lang="da-DK" sz="1100" dirty="0">
              <a:solidFill>
                <a:srgbClr val="7F7F7F"/>
              </a:solidFill>
              <a:latin typeface="Arial" charset="0"/>
              <a:cs typeface="Arial" charset="0"/>
            </a:endParaRPr>
          </a:p>
        </p:txBody>
      </p:sp>
      <p:sp>
        <p:nvSpPr>
          <p:cNvPr id="13" name="TextBox 3"/>
          <p:cNvSpPr txBox="1">
            <a:spLocks noChangeArrowheads="1"/>
          </p:cNvSpPr>
          <p:nvPr/>
        </p:nvSpPr>
        <p:spPr bwMode="auto">
          <a:xfrm>
            <a:off x="6279412" y="5233129"/>
            <a:ext cx="5912588" cy="1200329"/>
          </a:xfrm>
          <a:prstGeom prst="rect">
            <a:avLst/>
          </a:prstGeom>
          <a:noFill/>
          <a:ln w="9525">
            <a:noFill/>
            <a:miter lim="800000"/>
            <a:headEnd/>
            <a:tailEnd/>
          </a:ln>
        </p:spPr>
        <p:txBody>
          <a:bodyPr wrap="square">
            <a:spAutoFit/>
          </a:bodyPr>
          <a:lstStyle/>
          <a:p>
            <a:pPr marL="342900" indent="-342900" algn="r">
              <a:spcBef>
                <a:spcPct val="20000"/>
              </a:spcBef>
            </a:pPr>
            <a:r>
              <a:rPr lang="da-DK" sz="900" dirty="0">
                <a:solidFill>
                  <a:schemeClr val="tx1">
                    <a:lumMod val="50000"/>
                    <a:lumOff val="50000"/>
                  </a:schemeClr>
                </a:solidFill>
                <a:latin typeface="Arial" pitchFamily="34" charset="0"/>
                <a:cs typeface="Arial" pitchFamily="34" charset="0"/>
              </a:rPr>
              <a:t>Ellis S et al. Clinical Medicine 2011; 11: 541-3.</a:t>
            </a:r>
          </a:p>
          <a:p>
            <a:pPr marL="342900" indent="-342900" algn="r">
              <a:spcBef>
                <a:spcPct val="20000"/>
              </a:spcBef>
            </a:pPr>
            <a:r>
              <a:rPr lang="da-DK" sz="900" dirty="0">
                <a:solidFill>
                  <a:schemeClr val="tx1">
                    <a:lumMod val="50000"/>
                    <a:lumOff val="50000"/>
                  </a:schemeClr>
                </a:solidFill>
                <a:latin typeface="Arial" pitchFamily="34" charset="0"/>
                <a:cs typeface="Arial" pitchFamily="34" charset="0"/>
              </a:rPr>
              <a:t>Thomas William S et al. Int J STD &amp; AIDS 2011; 22: 748-50.</a:t>
            </a:r>
          </a:p>
          <a:p>
            <a:pPr marL="342900" indent="-342900" algn="r">
              <a:spcBef>
                <a:spcPct val="20000"/>
              </a:spcBef>
            </a:pPr>
            <a:r>
              <a:rPr lang="fr-FR" sz="900" dirty="0">
                <a:solidFill>
                  <a:schemeClr val="tx1">
                    <a:lumMod val="50000"/>
                    <a:lumOff val="50000"/>
                  </a:schemeClr>
                </a:solidFill>
                <a:latin typeface="Arial" pitchFamily="34" charset="0"/>
                <a:cs typeface="Arial" pitchFamily="34" charset="0"/>
              </a:rPr>
              <a:t>Petlo T et al. Int J STD &amp; AIDS 2011; 22: 727-9.</a:t>
            </a:r>
          </a:p>
          <a:p>
            <a:pPr marL="342900" indent="-342900" algn="r">
              <a:spcBef>
                <a:spcPct val="20000"/>
              </a:spcBef>
            </a:pPr>
            <a:r>
              <a:rPr lang="en-US" sz="900" dirty="0">
                <a:solidFill>
                  <a:schemeClr val="tx1">
                    <a:lumMod val="50000"/>
                    <a:lumOff val="50000"/>
                  </a:schemeClr>
                </a:solidFill>
                <a:latin typeface="Arial" pitchFamily="34" charset="0"/>
                <a:cs typeface="Arial" pitchFamily="34" charset="0"/>
              </a:rPr>
              <a:t>National Antenatal Infections Screening Monitoring. HPA.</a:t>
            </a:r>
          </a:p>
          <a:p>
            <a:pPr marL="342900" indent="-342900" algn="r">
              <a:spcBef>
                <a:spcPct val="20000"/>
              </a:spcBef>
            </a:pPr>
            <a:r>
              <a:rPr lang="en-GB" sz="900" dirty="0">
                <a:solidFill>
                  <a:schemeClr val="tx1">
                    <a:lumMod val="50000"/>
                    <a:lumOff val="50000"/>
                  </a:schemeClr>
                </a:solidFill>
                <a:latin typeface="Arial" pitchFamily="34" charset="0"/>
                <a:cs typeface="Arial" pitchFamily="34" charset="0"/>
              </a:rPr>
              <a:t>Rayment M et al. HIV Testing in Non-Traditional Settings – The HINTS Study: A Multi-Centre Observational Study of Feasibility and Acceptability. PLOS One, 2012</a:t>
            </a:r>
            <a:endParaRPr lang="da-DK" sz="900" dirty="0">
              <a:solidFill>
                <a:schemeClr val="tx1">
                  <a:lumMod val="50000"/>
                  <a:lumOff val="50000"/>
                </a:schemeClr>
              </a:solidFill>
              <a:latin typeface="Arial" pitchFamily="34" charset="0"/>
              <a:cs typeface="Arial" pitchFamily="34" charset="0"/>
            </a:endParaRPr>
          </a:p>
          <a:p>
            <a:pPr marL="342900" indent="-342900" algn="r">
              <a:spcBef>
                <a:spcPct val="20000"/>
              </a:spcBef>
            </a:pPr>
            <a:endParaRPr lang="da-DK" sz="9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895735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394857" y="273099"/>
            <a:ext cx="9405257" cy="1143000"/>
          </a:xfrm>
          <a:solidFill>
            <a:schemeClr val="bg1"/>
          </a:solidFill>
        </p:spPr>
        <p:txBody>
          <a:bodyPr>
            <a:normAutofit/>
          </a:bodyPr>
          <a:lstStyle/>
          <a:p>
            <a:pPr algn="ctr"/>
            <a:r>
              <a:rPr lang="en-GB" sz="3600" dirty="0"/>
              <a:t>Approaches to Testing</a:t>
            </a:r>
            <a:br>
              <a:rPr lang="en-GB" sz="3600" dirty="0"/>
            </a:br>
            <a:r>
              <a:rPr lang="en-GB" sz="2200" dirty="0"/>
              <a:t>Complimentary Testing is Effective</a:t>
            </a:r>
          </a:p>
        </p:txBody>
      </p:sp>
      <p:sp>
        <p:nvSpPr>
          <p:cNvPr id="15" name="Content Placeholder 2"/>
          <p:cNvSpPr>
            <a:spLocks noGrp="1"/>
          </p:cNvSpPr>
          <p:nvPr>
            <p:ph idx="1"/>
          </p:nvPr>
        </p:nvSpPr>
        <p:spPr>
          <a:xfrm>
            <a:off x="1709057" y="1752600"/>
            <a:ext cx="9775372" cy="4419600"/>
          </a:xfrm>
        </p:spPr>
        <p:txBody>
          <a:bodyPr>
            <a:normAutofit/>
          </a:bodyPr>
          <a:lstStyle/>
          <a:p>
            <a:r>
              <a:rPr lang="en-US" sz="2400" b="1" dirty="0"/>
              <a:t>Self Referral</a:t>
            </a:r>
          </a:p>
          <a:p>
            <a:pPr lvl="1"/>
            <a:r>
              <a:rPr lang="en-US" sz="2000" dirty="0"/>
              <a:t>Healthcare facilities</a:t>
            </a:r>
          </a:p>
          <a:p>
            <a:pPr lvl="1"/>
            <a:r>
              <a:rPr lang="en-US" sz="2000" dirty="0"/>
              <a:t>Community based testing (check points)</a:t>
            </a:r>
          </a:p>
          <a:p>
            <a:pPr lvl="1"/>
            <a:r>
              <a:rPr lang="en-US" sz="2000" dirty="0"/>
              <a:t>Home-sampling/home testing</a:t>
            </a:r>
            <a:endParaRPr lang="en-US" dirty="0"/>
          </a:p>
          <a:p>
            <a:pPr marL="457200" lvl="1" indent="0">
              <a:buNone/>
            </a:pPr>
            <a:endParaRPr lang="en-US" dirty="0"/>
          </a:p>
          <a:p>
            <a:r>
              <a:rPr lang="en-US" sz="2400" b="1" dirty="0"/>
              <a:t>Provider-Initiated</a:t>
            </a:r>
          </a:p>
          <a:p>
            <a:pPr lvl="1"/>
            <a:r>
              <a:rPr lang="en-US" sz="2000" dirty="0"/>
              <a:t>All (non-targeted)</a:t>
            </a:r>
          </a:p>
          <a:p>
            <a:pPr lvl="1"/>
            <a:r>
              <a:rPr lang="en-US" sz="2000" dirty="0"/>
              <a:t>Subgroup (targeted)</a:t>
            </a:r>
          </a:p>
          <a:p>
            <a:pPr lvl="2"/>
            <a:r>
              <a:rPr lang="en-US" sz="1800" dirty="0"/>
              <a:t>Ethnicity, country of origin, sexual preference, etc</a:t>
            </a:r>
          </a:p>
          <a:p>
            <a:pPr lvl="2"/>
            <a:r>
              <a:rPr lang="en-US" sz="1800" dirty="0"/>
              <a:t>Type of condition presenting </a:t>
            </a:r>
            <a:endParaRPr lang="da-DK" sz="1800" dirty="0"/>
          </a:p>
        </p:txBody>
      </p:sp>
    </p:spTree>
    <p:extLst>
      <p:ext uri="{BB962C8B-B14F-4D97-AF65-F5344CB8AC3E}">
        <p14:creationId xmlns:p14="http://schemas.microsoft.com/office/powerpoint/2010/main" val="1364612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2144486" y="382354"/>
            <a:ext cx="9851571" cy="1081087"/>
          </a:xfrm>
        </p:spPr>
        <p:txBody>
          <a:bodyPr/>
          <a:lstStyle/>
          <a:p>
            <a:pPr algn="ctr" eaLnBrk="1" hangingPunct="1"/>
            <a:r>
              <a:rPr lang="en-GB" sz="3600" dirty="0">
                <a:latin typeface="Arial" charset="0"/>
                <a:cs typeface="Arial" charset="0"/>
              </a:rPr>
              <a:t>Overcoming Barriers </a:t>
            </a:r>
            <a:br>
              <a:rPr lang="en-GB" sz="3600" dirty="0">
                <a:latin typeface="Arial" charset="0"/>
                <a:cs typeface="Arial" charset="0"/>
              </a:rPr>
            </a:br>
            <a:r>
              <a:rPr lang="en-GB" sz="2000" dirty="0">
                <a:latin typeface="Arial" charset="0"/>
                <a:cs typeface="Arial" charset="0"/>
              </a:rPr>
              <a:t>Indicator Condition Guided HIV testing</a:t>
            </a:r>
          </a:p>
        </p:txBody>
      </p:sp>
      <p:sp>
        <p:nvSpPr>
          <p:cNvPr id="17" name="Content Placeholder 2"/>
          <p:cNvSpPr>
            <a:spLocks noGrp="1"/>
          </p:cNvSpPr>
          <p:nvPr>
            <p:ph idx="1"/>
          </p:nvPr>
        </p:nvSpPr>
        <p:spPr>
          <a:xfrm>
            <a:off x="1579023" y="1625268"/>
            <a:ext cx="9851571" cy="4639007"/>
          </a:xfrm>
        </p:spPr>
        <p:txBody>
          <a:bodyPr>
            <a:normAutofit/>
          </a:bodyPr>
          <a:lstStyle/>
          <a:p>
            <a:pPr eaLnBrk="1" hangingPunct="1"/>
            <a:r>
              <a:rPr lang="da-DK" sz="2200" dirty="0"/>
              <a:t>An approach by which healthcare professionals can be encouraged to test more patients based on </a:t>
            </a:r>
            <a:r>
              <a:rPr lang="da-DK" sz="2200" b="1" dirty="0">
                <a:solidFill>
                  <a:srgbClr val="009640"/>
                </a:solidFill>
              </a:rPr>
              <a:t>suspicion of HIV </a:t>
            </a:r>
          </a:p>
          <a:p>
            <a:pPr eaLnBrk="1" hangingPunct="1"/>
            <a:r>
              <a:rPr lang="en-GB" sz="2200" dirty="0">
                <a:solidFill>
                  <a:srgbClr val="7F7F7F"/>
                </a:solidFill>
              </a:rPr>
              <a:t>In healthcare settings where HIV testing is not part of standard medical care, </a:t>
            </a:r>
            <a:r>
              <a:rPr lang="en-GB" sz="2200" b="1" dirty="0">
                <a:solidFill>
                  <a:srgbClr val="009640"/>
                </a:solidFill>
              </a:rPr>
              <a:t>HIV testing should be offered routinely for certain clinical conditions </a:t>
            </a:r>
          </a:p>
          <a:p>
            <a:pPr eaLnBrk="1" hangingPunct="1"/>
            <a:r>
              <a:rPr lang="en-GB" sz="2200" dirty="0">
                <a:solidFill>
                  <a:srgbClr val="7F7F7F"/>
                </a:solidFill>
              </a:rPr>
              <a:t>A number of diseases can </a:t>
            </a:r>
            <a:r>
              <a:rPr lang="en-GB" sz="2200" b="1" dirty="0">
                <a:solidFill>
                  <a:srgbClr val="009640"/>
                </a:solidFill>
              </a:rPr>
              <a:t>indicate an undiagnosed HIV infection</a:t>
            </a:r>
          </a:p>
          <a:p>
            <a:pPr eaLnBrk="1" hangingPunct="1"/>
            <a:r>
              <a:rPr lang="en-GB" sz="2200" dirty="0">
                <a:solidFill>
                  <a:srgbClr val="7F7F7F"/>
                </a:solidFill>
              </a:rPr>
              <a:t>It has been demonstrated that testing for these ‘indicator diseases’ will </a:t>
            </a:r>
            <a:r>
              <a:rPr lang="en-GB" sz="2200" b="1" dirty="0">
                <a:solidFill>
                  <a:srgbClr val="009640"/>
                </a:solidFill>
              </a:rPr>
              <a:t>detect higher than average rates of HIV </a:t>
            </a:r>
            <a:r>
              <a:rPr lang="en-GB" sz="2200" dirty="0">
                <a:solidFill>
                  <a:srgbClr val="7F7F7F"/>
                </a:solidFill>
              </a:rPr>
              <a:t>and is a cost-effective intervention</a:t>
            </a:r>
          </a:p>
          <a:p>
            <a:pPr eaLnBrk="1" hangingPunct="1">
              <a:defRPr/>
            </a:pPr>
            <a:r>
              <a:rPr lang="en-GB" sz="2200" dirty="0">
                <a:solidFill>
                  <a:srgbClr val="7F7F7F"/>
                </a:solidFill>
              </a:rPr>
              <a:t>Useful resources:</a:t>
            </a:r>
          </a:p>
          <a:p>
            <a:pPr lvl="1">
              <a:spcBef>
                <a:spcPts val="480"/>
              </a:spcBef>
              <a:defRPr/>
            </a:pPr>
            <a:r>
              <a:rPr lang="en-GB" sz="1900" dirty="0">
                <a:hlinkClick r:id="rId3"/>
              </a:rPr>
              <a:t>EuroTEST (formerly HIV in Europe)</a:t>
            </a:r>
            <a:r>
              <a:rPr lang="en-GB" sz="1900" dirty="0"/>
              <a:t>: HIV Indicator Conditions: Guidance for Implementing HIV Testing in Adults in Health Care Settings (2012)</a:t>
            </a:r>
          </a:p>
        </p:txBody>
      </p:sp>
      <p:sp>
        <p:nvSpPr>
          <p:cNvPr id="18" name="Text Box 4"/>
          <p:cNvSpPr txBox="1">
            <a:spLocks noChangeArrowheads="1"/>
          </p:cNvSpPr>
          <p:nvPr/>
        </p:nvSpPr>
        <p:spPr bwMode="auto">
          <a:xfrm>
            <a:off x="5650819" y="6148387"/>
            <a:ext cx="6345238" cy="231775"/>
          </a:xfrm>
          <a:prstGeom prst="rect">
            <a:avLst/>
          </a:prstGeom>
          <a:noFill/>
          <a:ln w="9525">
            <a:noFill/>
            <a:miter lim="800000"/>
            <a:headEnd/>
            <a:tailEnd/>
          </a:ln>
        </p:spPr>
        <p:txBody>
          <a:bodyPr>
            <a:spAutoFit/>
          </a:bodyPr>
          <a:lstStyle/>
          <a:p>
            <a:pPr algn="r">
              <a:defRPr/>
            </a:pPr>
            <a:r>
              <a:rPr lang="en-GB" sz="900" dirty="0">
                <a:solidFill>
                  <a:schemeClr val="tx1">
                    <a:lumMod val="50000"/>
                    <a:lumOff val="50000"/>
                  </a:schemeClr>
                </a:solidFill>
                <a:latin typeface="Arial" pitchFamily="34" charset="0"/>
                <a:cs typeface="Arial" pitchFamily="34" charset="0"/>
              </a:rPr>
              <a:t>HIV in Europe. HIV Indicator Conditions: Guidance for implementing HIV testing in adults in Health Care Settings 2012.</a:t>
            </a:r>
          </a:p>
        </p:txBody>
      </p:sp>
    </p:spTree>
    <p:extLst>
      <p:ext uri="{BB962C8B-B14F-4D97-AF65-F5344CB8AC3E}">
        <p14:creationId xmlns:p14="http://schemas.microsoft.com/office/powerpoint/2010/main" val="3284050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79023" y="6230597"/>
            <a:ext cx="2664296"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www.testingweek.eu</a:t>
            </a:r>
          </a:p>
          <a:p>
            <a:pPr algn="ctr"/>
            <a:r>
              <a:rPr lang="en-GB" sz="1200" b="1" dirty="0">
                <a:solidFill>
                  <a:schemeClr val="bg1"/>
                </a:solidFill>
                <a:latin typeface="Arial" panose="020B0604020202020204" pitchFamily="34" charset="0"/>
                <a:cs typeface="Arial" panose="020B0604020202020204" pitchFamily="34" charset="0"/>
              </a:rPr>
              <a:t>www.hiveurope.eu </a:t>
            </a:r>
          </a:p>
        </p:txBody>
      </p:sp>
      <p:sp>
        <p:nvSpPr>
          <p:cNvPr id="11" name="Title 1"/>
          <p:cNvSpPr txBox="1">
            <a:spLocks/>
          </p:cNvSpPr>
          <p:nvPr/>
        </p:nvSpPr>
        <p:spPr>
          <a:xfrm>
            <a:off x="2090057" y="71439"/>
            <a:ext cx="9753600" cy="1081087"/>
          </a:xfrm>
          <a:prstGeom prst="rect">
            <a:avLst/>
          </a:prstGeom>
        </p:spPr>
        <p:txBody>
          <a:bodyPr/>
          <a:lstStyle>
            <a:lvl1pPr algn="l" rtl="0" eaLnBrk="0" fontAlgn="base" hangingPunct="0">
              <a:spcBef>
                <a:spcPct val="0"/>
              </a:spcBef>
              <a:spcAft>
                <a:spcPct val="0"/>
              </a:spcAft>
              <a:defRPr sz="3200" b="1" kern="1200">
                <a:solidFill>
                  <a:srgbClr val="1D4EA2"/>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1D4EA2"/>
                </a:solidFill>
                <a:latin typeface="Arial" charset="0"/>
                <a:cs typeface="Arial" charset="0"/>
              </a:defRPr>
            </a:lvl2pPr>
            <a:lvl3pPr algn="l" rtl="0" eaLnBrk="0" fontAlgn="base" hangingPunct="0">
              <a:spcBef>
                <a:spcPct val="0"/>
              </a:spcBef>
              <a:spcAft>
                <a:spcPct val="0"/>
              </a:spcAft>
              <a:defRPr sz="3200" b="1">
                <a:solidFill>
                  <a:srgbClr val="1D4EA2"/>
                </a:solidFill>
                <a:latin typeface="Arial" charset="0"/>
                <a:cs typeface="Arial" charset="0"/>
              </a:defRPr>
            </a:lvl3pPr>
            <a:lvl4pPr algn="l" rtl="0" eaLnBrk="0" fontAlgn="base" hangingPunct="0">
              <a:spcBef>
                <a:spcPct val="0"/>
              </a:spcBef>
              <a:spcAft>
                <a:spcPct val="0"/>
              </a:spcAft>
              <a:defRPr sz="3200" b="1">
                <a:solidFill>
                  <a:srgbClr val="1D4EA2"/>
                </a:solidFill>
                <a:latin typeface="Arial" charset="0"/>
                <a:cs typeface="Arial" charset="0"/>
              </a:defRPr>
            </a:lvl4pPr>
            <a:lvl5pPr algn="l" rtl="0" eaLnBrk="0" fontAlgn="base" hangingPunct="0">
              <a:spcBef>
                <a:spcPct val="0"/>
              </a:spcBef>
              <a:spcAft>
                <a:spcPct val="0"/>
              </a:spcAft>
              <a:defRPr sz="3200" b="1">
                <a:solidFill>
                  <a:srgbClr val="1D4EA2"/>
                </a:solidFill>
                <a:latin typeface="Arial" charset="0"/>
                <a:cs typeface="Arial" charset="0"/>
              </a:defRPr>
            </a:lvl5pPr>
            <a:lvl6pPr marL="457200" algn="l" rtl="0" fontAlgn="base">
              <a:spcBef>
                <a:spcPct val="0"/>
              </a:spcBef>
              <a:spcAft>
                <a:spcPct val="0"/>
              </a:spcAft>
              <a:defRPr sz="3200" b="1">
                <a:solidFill>
                  <a:srgbClr val="1D4EA2"/>
                </a:solidFill>
                <a:latin typeface="Arial" charset="0"/>
                <a:cs typeface="Arial" charset="0"/>
              </a:defRPr>
            </a:lvl6pPr>
            <a:lvl7pPr marL="914400" algn="l" rtl="0" fontAlgn="base">
              <a:spcBef>
                <a:spcPct val="0"/>
              </a:spcBef>
              <a:spcAft>
                <a:spcPct val="0"/>
              </a:spcAft>
              <a:defRPr sz="3200" b="1">
                <a:solidFill>
                  <a:srgbClr val="1D4EA2"/>
                </a:solidFill>
                <a:latin typeface="Arial" charset="0"/>
                <a:cs typeface="Arial" charset="0"/>
              </a:defRPr>
            </a:lvl7pPr>
            <a:lvl8pPr marL="1371600" algn="l" rtl="0" fontAlgn="base">
              <a:spcBef>
                <a:spcPct val="0"/>
              </a:spcBef>
              <a:spcAft>
                <a:spcPct val="0"/>
              </a:spcAft>
              <a:defRPr sz="3200" b="1">
                <a:solidFill>
                  <a:srgbClr val="1D4EA2"/>
                </a:solidFill>
                <a:latin typeface="Arial" charset="0"/>
                <a:cs typeface="Arial" charset="0"/>
              </a:defRPr>
            </a:lvl8pPr>
            <a:lvl9pPr marL="1828800" algn="l" rtl="0" fontAlgn="base">
              <a:spcBef>
                <a:spcPct val="0"/>
              </a:spcBef>
              <a:spcAft>
                <a:spcPct val="0"/>
              </a:spcAft>
              <a:defRPr sz="3200" b="1">
                <a:solidFill>
                  <a:srgbClr val="1D4EA2"/>
                </a:solidFill>
                <a:latin typeface="Arial" charset="0"/>
                <a:cs typeface="Arial" charset="0"/>
              </a:defRPr>
            </a:lvl9pPr>
          </a:lstStyle>
          <a:p>
            <a:pPr algn="ctr" eaLnBrk="1" hangingPunct="1"/>
            <a:r>
              <a:rPr lang="en-GB" dirty="0">
                <a:latin typeface="Arial" charset="0"/>
                <a:cs typeface="Arial" charset="0"/>
              </a:rPr>
              <a:t>Overcoming Barriers </a:t>
            </a:r>
            <a:br>
              <a:rPr lang="en-GB" sz="3600" dirty="0">
                <a:latin typeface="Arial" charset="0"/>
                <a:cs typeface="Arial" charset="0"/>
              </a:rPr>
            </a:br>
            <a:r>
              <a:rPr lang="en-GB" sz="2000" dirty="0">
                <a:latin typeface="Arial" charset="0"/>
                <a:cs typeface="Arial" charset="0"/>
              </a:rPr>
              <a:t>Indicator Condition Guided HIV testing</a:t>
            </a:r>
          </a:p>
          <a:p>
            <a:pPr algn="ctr" eaLnBrk="1" hangingPunct="1"/>
            <a:r>
              <a:rPr lang="en-GB" sz="2000" dirty="0">
                <a:latin typeface="Arial" charset="0"/>
                <a:cs typeface="Arial" charset="0"/>
              </a:rPr>
              <a:t>Feasibility and Effectiveness</a:t>
            </a:r>
          </a:p>
        </p:txBody>
      </p:sp>
      <p:sp>
        <p:nvSpPr>
          <p:cNvPr id="12" name="Content Placeholder 2"/>
          <p:cNvSpPr txBox="1">
            <a:spLocks/>
          </p:cNvSpPr>
          <p:nvPr/>
        </p:nvSpPr>
        <p:spPr>
          <a:xfrm>
            <a:off x="2177143" y="1264871"/>
            <a:ext cx="9514114" cy="564119"/>
          </a:xfrm>
          <a:prstGeom prst="rect">
            <a:avLst/>
          </a:prstGeom>
        </p:spPr>
        <p:txBody>
          <a:bodyPr/>
          <a:lstStyle>
            <a:lvl1pPr marL="342900" indent="-342900" algn="l" rtl="0" eaLnBrk="0" fontAlgn="base" hangingPunct="0">
              <a:spcBef>
                <a:spcPct val="20000"/>
              </a:spcBef>
              <a:spcAft>
                <a:spcPct val="0"/>
              </a:spcAft>
              <a:buFont typeface="Arial" charset="0"/>
              <a:buChar char="•"/>
              <a:defRPr sz="2000" kern="1200">
                <a:solidFill>
                  <a:srgbClr val="7F7F7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7F7F7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GB" sz="1800" dirty="0"/>
              <a:t>Indicator condition guided testing is an effective method of targeting HIV testing</a:t>
            </a:r>
          </a:p>
        </p:txBody>
      </p:sp>
      <p:graphicFrame>
        <p:nvGraphicFramePr>
          <p:cNvPr id="13" name="Table 12"/>
          <p:cNvGraphicFramePr>
            <a:graphicFrameLocks noGrp="1"/>
          </p:cNvGraphicFramePr>
          <p:nvPr>
            <p:extLst>
              <p:ext uri="{D42A27DB-BD31-4B8C-83A1-F6EECF244321}">
                <p14:modId xmlns:p14="http://schemas.microsoft.com/office/powerpoint/2010/main" val="2503763219"/>
              </p:ext>
            </p:extLst>
          </p:nvPr>
        </p:nvGraphicFramePr>
        <p:xfrm>
          <a:off x="3600873" y="1676929"/>
          <a:ext cx="6731968" cy="3352800"/>
        </p:xfrm>
        <a:graphic>
          <a:graphicData uri="http://schemas.openxmlformats.org/drawingml/2006/table">
            <a:tbl>
              <a:tblPr firstRow="1" bandRow="1">
                <a:tableStyleId>{6E25E649-3F16-4E02-A733-19D2CDBF48F0}</a:tableStyleId>
              </a:tblPr>
              <a:tblGrid>
                <a:gridCol w="2837027">
                  <a:extLst>
                    <a:ext uri="{9D8B030D-6E8A-4147-A177-3AD203B41FA5}">
                      <a16:colId xmlns:a16="http://schemas.microsoft.com/office/drawing/2014/main" val="20000"/>
                    </a:ext>
                  </a:extLst>
                </a:gridCol>
                <a:gridCol w="1475499">
                  <a:extLst>
                    <a:ext uri="{9D8B030D-6E8A-4147-A177-3AD203B41FA5}">
                      <a16:colId xmlns:a16="http://schemas.microsoft.com/office/drawing/2014/main" val="20001"/>
                    </a:ext>
                  </a:extLst>
                </a:gridCol>
                <a:gridCol w="1083571">
                  <a:extLst>
                    <a:ext uri="{9D8B030D-6E8A-4147-A177-3AD203B41FA5}">
                      <a16:colId xmlns:a16="http://schemas.microsoft.com/office/drawing/2014/main" val="20002"/>
                    </a:ext>
                  </a:extLst>
                </a:gridCol>
                <a:gridCol w="1335871">
                  <a:extLst>
                    <a:ext uri="{9D8B030D-6E8A-4147-A177-3AD203B41FA5}">
                      <a16:colId xmlns:a16="http://schemas.microsoft.com/office/drawing/2014/main" val="20003"/>
                    </a:ext>
                  </a:extLst>
                </a:gridCol>
              </a:tblGrid>
              <a:tr h="426719">
                <a:tc>
                  <a:txBody>
                    <a:bodyPr/>
                    <a:lstStyle/>
                    <a:p>
                      <a:endParaRPr lang="en-GB" sz="1100" dirty="0">
                        <a:latin typeface="Arial" pitchFamily="34" charset="0"/>
                        <a:cs typeface="Arial" pitchFamily="34" charset="0"/>
                      </a:endParaRPr>
                    </a:p>
                  </a:txBody>
                  <a:tcPr>
                    <a:solidFill>
                      <a:srgbClr val="1D4EA2"/>
                    </a:solidFill>
                  </a:tcPr>
                </a:tc>
                <a:tc>
                  <a:txBody>
                    <a:bodyPr/>
                    <a:lstStyle/>
                    <a:p>
                      <a:pPr algn="ctr"/>
                      <a:r>
                        <a:rPr lang="en-GB" sz="1100" dirty="0">
                          <a:latin typeface="Arial" pitchFamily="34" charset="0"/>
                          <a:cs typeface="Arial" pitchFamily="34" charset="0"/>
                        </a:rPr>
                        <a:t>Individuals having</a:t>
                      </a:r>
                      <a:r>
                        <a:rPr lang="en-GB" sz="1100" baseline="0" dirty="0">
                          <a:latin typeface="Arial" pitchFamily="34" charset="0"/>
                          <a:cs typeface="Arial" pitchFamily="34" charset="0"/>
                        </a:rPr>
                        <a:t> HIV test (number)</a:t>
                      </a:r>
                      <a:endParaRPr lang="en-GB" sz="1100" dirty="0">
                        <a:latin typeface="Arial" pitchFamily="34" charset="0"/>
                        <a:cs typeface="Arial" pitchFamily="34" charset="0"/>
                      </a:endParaRPr>
                    </a:p>
                  </a:txBody>
                  <a:tcPr>
                    <a:solidFill>
                      <a:srgbClr val="1D4EA2"/>
                    </a:solidFill>
                  </a:tcPr>
                </a:tc>
                <a:tc>
                  <a:txBody>
                    <a:bodyPr/>
                    <a:lstStyle/>
                    <a:p>
                      <a:pPr algn="ctr"/>
                      <a:r>
                        <a:rPr lang="en-GB" sz="1100" dirty="0">
                          <a:latin typeface="Arial" pitchFamily="34" charset="0"/>
                          <a:cs typeface="Arial" pitchFamily="34" charset="0"/>
                        </a:rPr>
                        <a:t>HIV positive (number)</a:t>
                      </a:r>
                    </a:p>
                  </a:txBody>
                  <a:tcPr>
                    <a:solidFill>
                      <a:srgbClr val="1D4EA2"/>
                    </a:solidFill>
                  </a:tcPr>
                </a:tc>
                <a:tc>
                  <a:txBody>
                    <a:bodyPr/>
                    <a:lstStyle/>
                    <a:p>
                      <a:pPr algn="ctr"/>
                      <a:r>
                        <a:rPr lang="en-GB" sz="1100" dirty="0">
                          <a:latin typeface="Arial" pitchFamily="34" charset="0"/>
                          <a:cs typeface="Arial" pitchFamily="34" charset="0"/>
                        </a:rPr>
                        <a:t>Prevalence </a:t>
                      </a:r>
                    </a:p>
                    <a:p>
                      <a:pPr algn="ctr"/>
                      <a:r>
                        <a:rPr lang="en-GB" sz="1100" dirty="0">
                          <a:latin typeface="Arial" pitchFamily="34" charset="0"/>
                          <a:cs typeface="Arial" pitchFamily="34" charset="0"/>
                        </a:rPr>
                        <a:t>(95%</a:t>
                      </a:r>
                      <a:r>
                        <a:rPr lang="en-GB" sz="1100" baseline="0" dirty="0">
                          <a:latin typeface="Arial" pitchFamily="34" charset="0"/>
                          <a:cs typeface="Arial" pitchFamily="34" charset="0"/>
                        </a:rPr>
                        <a:t> </a:t>
                      </a:r>
                      <a:r>
                        <a:rPr lang="en-GB" sz="1100" baseline="0" dirty="0" err="1">
                          <a:latin typeface="Arial" pitchFamily="34" charset="0"/>
                          <a:cs typeface="Arial" pitchFamily="34" charset="0"/>
                        </a:rPr>
                        <a:t>Cl</a:t>
                      </a:r>
                      <a:r>
                        <a:rPr lang="en-GB" sz="1100" baseline="0" dirty="0">
                          <a:latin typeface="Arial" pitchFamily="34" charset="0"/>
                          <a:cs typeface="Arial" pitchFamily="34" charset="0"/>
                        </a:rPr>
                        <a:t>)</a:t>
                      </a:r>
                      <a:endParaRPr lang="en-GB" sz="1100" dirty="0">
                        <a:latin typeface="Arial" pitchFamily="34" charset="0"/>
                        <a:cs typeface="Arial" pitchFamily="34" charset="0"/>
                      </a:endParaRPr>
                    </a:p>
                  </a:txBody>
                  <a:tcPr>
                    <a:solidFill>
                      <a:srgbClr val="1D4EA2"/>
                    </a:solidFill>
                  </a:tcPr>
                </a:tc>
                <a:extLst>
                  <a:ext uri="{0D108BD9-81ED-4DB2-BD59-A6C34878D82A}">
                    <a16:rowId xmlns:a16="http://schemas.microsoft.com/office/drawing/2014/main" val="10000"/>
                  </a:ext>
                </a:extLst>
              </a:tr>
              <a:tr h="259080">
                <a:tc>
                  <a:txBody>
                    <a:bodyPr/>
                    <a:lstStyle/>
                    <a:p>
                      <a:r>
                        <a:rPr lang="en-GB" sz="1100" dirty="0">
                          <a:solidFill>
                            <a:srgbClr val="7F7F7F"/>
                          </a:solidFill>
                          <a:latin typeface="Arial" pitchFamily="34" charset="0"/>
                          <a:cs typeface="Arial" pitchFamily="34" charset="0"/>
                        </a:rPr>
                        <a:t>Total </a:t>
                      </a:r>
                    </a:p>
                  </a:txBody>
                  <a:tcPr/>
                </a:tc>
                <a:tc>
                  <a:txBody>
                    <a:bodyPr/>
                    <a:lstStyle/>
                    <a:p>
                      <a:pPr algn="ctr"/>
                      <a:r>
                        <a:rPr lang="en-GB" sz="1100" dirty="0">
                          <a:solidFill>
                            <a:srgbClr val="7F7F7F"/>
                          </a:solidFill>
                          <a:latin typeface="Arial" pitchFamily="34" charset="0"/>
                          <a:cs typeface="Arial" pitchFamily="34" charset="0"/>
                        </a:rPr>
                        <a:t>3588</a:t>
                      </a:r>
                    </a:p>
                  </a:txBody>
                  <a:tcPr/>
                </a:tc>
                <a:tc>
                  <a:txBody>
                    <a:bodyPr/>
                    <a:lstStyle/>
                    <a:p>
                      <a:pPr algn="ctr"/>
                      <a:r>
                        <a:rPr lang="en-GB" sz="1100" dirty="0">
                          <a:solidFill>
                            <a:srgbClr val="7F7F7F"/>
                          </a:solidFill>
                          <a:latin typeface="Arial" pitchFamily="34" charset="0"/>
                          <a:cs typeface="Arial" pitchFamily="34" charset="0"/>
                        </a:rPr>
                        <a:t>66</a:t>
                      </a:r>
                    </a:p>
                  </a:txBody>
                  <a:tcPr/>
                </a:tc>
                <a:tc>
                  <a:txBody>
                    <a:bodyPr/>
                    <a:lstStyle/>
                    <a:p>
                      <a:r>
                        <a:rPr lang="en-GB" sz="1100" dirty="0">
                          <a:solidFill>
                            <a:srgbClr val="FF0000"/>
                          </a:solidFill>
                          <a:latin typeface="Arial" pitchFamily="34" charset="0"/>
                          <a:cs typeface="Arial" pitchFamily="34" charset="0"/>
                        </a:rPr>
                        <a:t>1.84 (1.42 – 2.34) </a:t>
                      </a:r>
                    </a:p>
                  </a:txBody>
                  <a:tcPr/>
                </a:tc>
                <a:extLst>
                  <a:ext uri="{0D108BD9-81ED-4DB2-BD59-A6C34878D82A}">
                    <a16:rowId xmlns:a16="http://schemas.microsoft.com/office/drawing/2014/main" val="10001"/>
                  </a:ext>
                </a:extLst>
              </a:tr>
              <a:tr h="259080">
                <a:tc>
                  <a:txBody>
                    <a:bodyPr/>
                    <a:lstStyle/>
                    <a:p>
                      <a:r>
                        <a:rPr lang="en-GB" sz="1100" b="1" u="sng" dirty="0">
                          <a:solidFill>
                            <a:srgbClr val="7F7F7F"/>
                          </a:solidFill>
                          <a:latin typeface="Arial" pitchFamily="34" charset="0"/>
                          <a:cs typeface="Arial" pitchFamily="34" charset="0"/>
                        </a:rPr>
                        <a:t>Indicator condition</a:t>
                      </a:r>
                    </a:p>
                  </a:txBody>
                  <a:tcPr/>
                </a:tc>
                <a:tc>
                  <a:txBody>
                    <a:bodyPr/>
                    <a:lstStyle/>
                    <a:p>
                      <a:pPr algn="ctr"/>
                      <a:endParaRPr lang="en-GB" sz="1100" dirty="0">
                        <a:solidFill>
                          <a:srgbClr val="7F7F7F"/>
                        </a:solidFill>
                        <a:latin typeface="Arial" pitchFamily="34" charset="0"/>
                        <a:cs typeface="Arial" pitchFamily="34" charset="0"/>
                      </a:endParaRPr>
                    </a:p>
                  </a:txBody>
                  <a:tcPr/>
                </a:tc>
                <a:tc>
                  <a:txBody>
                    <a:bodyPr/>
                    <a:lstStyle/>
                    <a:p>
                      <a:pPr algn="ctr"/>
                      <a:endParaRPr lang="en-GB" sz="1100" dirty="0">
                        <a:solidFill>
                          <a:srgbClr val="7F7F7F"/>
                        </a:solidFill>
                        <a:latin typeface="Arial" pitchFamily="34" charset="0"/>
                        <a:cs typeface="Arial" pitchFamily="34" charset="0"/>
                      </a:endParaRPr>
                    </a:p>
                  </a:txBody>
                  <a:tcPr/>
                </a:tc>
                <a:tc>
                  <a:txBody>
                    <a:bodyPr/>
                    <a:lstStyle/>
                    <a:p>
                      <a:endParaRPr lang="en-GB" sz="1100" dirty="0">
                        <a:solidFill>
                          <a:srgbClr val="FF0000"/>
                        </a:solidFill>
                        <a:latin typeface="Arial" pitchFamily="34" charset="0"/>
                        <a:cs typeface="Arial" pitchFamily="34" charset="0"/>
                      </a:endParaRPr>
                    </a:p>
                  </a:txBody>
                  <a:tcPr/>
                </a:tc>
                <a:extLst>
                  <a:ext uri="{0D108BD9-81ED-4DB2-BD59-A6C34878D82A}">
                    <a16:rowId xmlns:a16="http://schemas.microsoft.com/office/drawing/2014/main" val="10002"/>
                  </a:ext>
                </a:extLst>
              </a:tr>
              <a:tr h="259080">
                <a:tc>
                  <a:txBody>
                    <a:bodyPr/>
                    <a:lstStyle/>
                    <a:p>
                      <a:r>
                        <a:rPr lang="en-GB" sz="1100" dirty="0">
                          <a:solidFill>
                            <a:srgbClr val="7F7F7F"/>
                          </a:solidFill>
                          <a:latin typeface="Arial" pitchFamily="34" charset="0"/>
                          <a:cs typeface="Arial" pitchFamily="34" charset="0"/>
                        </a:rPr>
                        <a:t>Sexually transmitted infection (STI) </a:t>
                      </a:r>
                    </a:p>
                  </a:txBody>
                  <a:tcPr/>
                </a:tc>
                <a:tc>
                  <a:txBody>
                    <a:bodyPr/>
                    <a:lstStyle/>
                    <a:p>
                      <a:pPr algn="ctr"/>
                      <a:r>
                        <a:rPr lang="en-GB" sz="1100" dirty="0">
                          <a:solidFill>
                            <a:srgbClr val="7F7F7F"/>
                          </a:solidFill>
                          <a:latin typeface="Arial" pitchFamily="34" charset="0"/>
                          <a:cs typeface="Arial" pitchFamily="34" charset="0"/>
                        </a:rPr>
                        <a:t>764</a:t>
                      </a:r>
                    </a:p>
                  </a:txBody>
                  <a:tcPr/>
                </a:tc>
                <a:tc>
                  <a:txBody>
                    <a:bodyPr/>
                    <a:lstStyle/>
                    <a:p>
                      <a:pPr algn="ctr"/>
                      <a:r>
                        <a:rPr lang="en-GB" sz="1100" dirty="0">
                          <a:solidFill>
                            <a:srgbClr val="7F7F7F"/>
                          </a:solidFill>
                          <a:latin typeface="Arial" pitchFamily="34" charset="0"/>
                          <a:cs typeface="Arial" pitchFamily="34" charset="0"/>
                        </a:rPr>
                        <a:t>31</a:t>
                      </a:r>
                    </a:p>
                  </a:txBody>
                  <a:tcPr/>
                </a:tc>
                <a:tc>
                  <a:txBody>
                    <a:bodyPr/>
                    <a:lstStyle/>
                    <a:p>
                      <a:r>
                        <a:rPr lang="en-GB" sz="1100" dirty="0">
                          <a:solidFill>
                            <a:srgbClr val="FF0000"/>
                          </a:solidFill>
                          <a:latin typeface="Arial" pitchFamily="34" charset="0"/>
                          <a:cs typeface="Arial" pitchFamily="34" charset="0"/>
                        </a:rPr>
                        <a:t>4.06 (2.78 – 5.71)</a:t>
                      </a:r>
                    </a:p>
                  </a:txBody>
                  <a:tcPr/>
                </a:tc>
                <a:extLst>
                  <a:ext uri="{0D108BD9-81ED-4DB2-BD59-A6C34878D82A}">
                    <a16:rowId xmlns:a16="http://schemas.microsoft.com/office/drawing/2014/main" val="10003"/>
                  </a:ext>
                </a:extLst>
              </a:tr>
              <a:tr h="259080">
                <a:tc>
                  <a:txBody>
                    <a:bodyPr/>
                    <a:lstStyle/>
                    <a:p>
                      <a:r>
                        <a:rPr lang="en-GB" sz="1100" dirty="0">
                          <a:solidFill>
                            <a:srgbClr val="7F7F7F"/>
                          </a:solidFill>
                          <a:latin typeface="Arial" pitchFamily="34" charset="0"/>
                          <a:cs typeface="Arial" pitchFamily="34" charset="0"/>
                        </a:rPr>
                        <a:t>Malignant lymphoma (LYM)</a:t>
                      </a:r>
                    </a:p>
                  </a:txBody>
                  <a:tcPr/>
                </a:tc>
                <a:tc>
                  <a:txBody>
                    <a:bodyPr/>
                    <a:lstStyle/>
                    <a:p>
                      <a:pPr algn="ctr"/>
                      <a:r>
                        <a:rPr lang="en-GB" sz="1100" dirty="0">
                          <a:solidFill>
                            <a:srgbClr val="7F7F7F"/>
                          </a:solidFill>
                          <a:latin typeface="Arial" pitchFamily="34" charset="0"/>
                          <a:cs typeface="Arial" pitchFamily="34" charset="0"/>
                        </a:rPr>
                        <a:t>344</a:t>
                      </a:r>
                    </a:p>
                  </a:txBody>
                  <a:tcPr/>
                </a:tc>
                <a:tc>
                  <a:txBody>
                    <a:bodyPr/>
                    <a:lstStyle/>
                    <a:p>
                      <a:pPr algn="ctr"/>
                      <a:r>
                        <a:rPr lang="en-GB" sz="1100" dirty="0">
                          <a:solidFill>
                            <a:srgbClr val="7F7F7F"/>
                          </a:solidFill>
                          <a:latin typeface="Arial" pitchFamily="34" charset="0"/>
                          <a:cs typeface="Arial" pitchFamily="34" charset="0"/>
                        </a:rPr>
                        <a:t>1</a:t>
                      </a:r>
                    </a:p>
                  </a:txBody>
                  <a:tcPr/>
                </a:tc>
                <a:tc>
                  <a:txBody>
                    <a:bodyPr/>
                    <a:lstStyle/>
                    <a:p>
                      <a:r>
                        <a:rPr lang="en-GB" sz="1100" dirty="0">
                          <a:solidFill>
                            <a:srgbClr val="FF0000"/>
                          </a:solidFill>
                          <a:latin typeface="Arial" pitchFamily="34" charset="0"/>
                          <a:cs typeface="Arial" pitchFamily="34" charset="0"/>
                        </a:rPr>
                        <a:t>0.26 (0.006 – 1.61)</a:t>
                      </a:r>
                    </a:p>
                  </a:txBody>
                  <a:tcPr/>
                </a:tc>
                <a:extLst>
                  <a:ext uri="{0D108BD9-81ED-4DB2-BD59-A6C34878D82A}">
                    <a16:rowId xmlns:a16="http://schemas.microsoft.com/office/drawing/2014/main" val="10004"/>
                  </a:ext>
                </a:extLst>
              </a:tr>
              <a:tr h="259080">
                <a:tc>
                  <a:txBody>
                    <a:bodyPr/>
                    <a:lstStyle/>
                    <a:p>
                      <a:r>
                        <a:rPr lang="en-GB" sz="1100" dirty="0">
                          <a:solidFill>
                            <a:srgbClr val="7F7F7F"/>
                          </a:solidFill>
                          <a:latin typeface="Arial" pitchFamily="34" charset="0"/>
                          <a:cs typeface="Arial" pitchFamily="34" charset="0"/>
                        </a:rPr>
                        <a:t>Cervical or anal dysplasia or cancer (CAN)</a:t>
                      </a:r>
                    </a:p>
                  </a:txBody>
                  <a:tcPr/>
                </a:tc>
                <a:tc>
                  <a:txBody>
                    <a:bodyPr/>
                    <a:lstStyle/>
                    <a:p>
                      <a:pPr algn="ctr"/>
                      <a:r>
                        <a:rPr lang="en-GB" sz="1100" dirty="0">
                          <a:solidFill>
                            <a:srgbClr val="7F7F7F"/>
                          </a:solidFill>
                          <a:latin typeface="Arial" pitchFamily="34" charset="0"/>
                          <a:cs typeface="Arial" pitchFamily="34" charset="0"/>
                        </a:rPr>
                        <a:t>542</a:t>
                      </a:r>
                    </a:p>
                  </a:txBody>
                  <a:tcPr/>
                </a:tc>
                <a:tc>
                  <a:txBody>
                    <a:bodyPr/>
                    <a:lstStyle/>
                    <a:p>
                      <a:pPr algn="ctr"/>
                      <a:r>
                        <a:rPr lang="en-GB" sz="1100" dirty="0">
                          <a:solidFill>
                            <a:srgbClr val="7F7F7F"/>
                          </a:solidFill>
                          <a:latin typeface="Arial" pitchFamily="34" charset="0"/>
                          <a:cs typeface="Arial" pitchFamily="34" charset="0"/>
                        </a:rPr>
                        <a:t>2</a:t>
                      </a:r>
                    </a:p>
                  </a:txBody>
                  <a:tcPr/>
                </a:tc>
                <a:tc>
                  <a:txBody>
                    <a:bodyPr/>
                    <a:lstStyle/>
                    <a:p>
                      <a:r>
                        <a:rPr lang="en-GB" sz="1100" dirty="0">
                          <a:solidFill>
                            <a:srgbClr val="FF0000"/>
                          </a:solidFill>
                          <a:latin typeface="Arial" pitchFamily="34" charset="0"/>
                          <a:cs typeface="Arial" pitchFamily="34" charset="0"/>
                        </a:rPr>
                        <a:t>0.37 (0.04 – 1.32)</a:t>
                      </a:r>
                    </a:p>
                  </a:txBody>
                  <a:tcPr/>
                </a:tc>
                <a:extLst>
                  <a:ext uri="{0D108BD9-81ED-4DB2-BD59-A6C34878D82A}">
                    <a16:rowId xmlns:a16="http://schemas.microsoft.com/office/drawing/2014/main" val="10005"/>
                  </a:ext>
                </a:extLst>
              </a:tr>
              <a:tr h="259080">
                <a:tc>
                  <a:txBody>
                    <a:bodyPr/>
                    <a:lstStyle/>
                    <a:p>
                      <a:r>
                        <a:rPr lang="en-GB" sz="1100" dirty="0">
                          <a:solidFill>
                            <a:srgbClr val="7F7F7F"/>
                          </a:solidFill>
                          <a:latin typeface="Arial" pitchFamily="34" charset="0"/>
                          <a:cs typeface="Arial" pitchFamily="34" charset="0"/>
                        </a:rPr>
                        <a:t>Herpes zoster (HZV) </a:t>
                      </a:r>
                    </a:p>
                  </a:txBody>
                  <a:tcPr/>
                </a:tc>
                <a:tc>
                  <a:txBody>
                    <a:bodyPr/>
                    <a:lstStyle/>
                    <a:p>
                      <a:pPr algn="ctr"/>
                      <a:r>
                        <a:rPr lang="en-GB" sz="1100" dirty="0">
                          <a:solidFill>
                            <a:srgbClr val="7F7F7F"/>
                          </a:solidFill>
                          <a:latin typeface="Arial" pitchFamily="34" charset="0"/>
                          <a:cs typeface="Arial" pitchFamily="34" charset="0"/>
                        </a:rPr>
                        <a:t>207</a:t>
                      </a:r>
                    </a:p>
                  </a:txBody>
                  <a:tcPr/>
                </a:tc>
                <a:tc>
                  <a:txBody>
                    <a:bodyPr/>
                    <a:lstStyle/>
                    <a:p>
                      <a:pPr algn="ctr"/>
                      <a:r>
                        <a:rPr lang="en-GB" sz="1100" dirty="0">
                          <a:solidFill>
                            <a:srgbClr val="7F7F7F"/>
                          </a:solidFill>
                          <a:latin typeface="Arial" pitchFamily="34" charset="0"/>
                          <a:cs typeface="Arial" pitchFamily="34" charset="0"/>
                        </a:rPr>
                        <a:t>6</a:t>
                      </a:r>
                    </a:p>
                  </a:txBody>
                  <a:tcPr/>
                </a:tc>
                <a:tc>
                  <a:txBody>
                    <a:bodyPr/>
                    <a:lstStyle/>
                    <a:p>
                      <a:r>
                        <a:rPr lang="en-GB" sz="1100" dirty="0">
                          <a:solidFill>
                            <a:srgbClr val="FF0000"/>
                          </a:solidFill>
                          <a:latin typeface="Arial" pitchFamily="34" charset="0"/>
                          <a:cs typeface="Arial" pitchFamily="34" charset="0"/>
                        </a:rPr>
                        <a:t>2.89 (1.07 – 6.21)</a:t>
                      </a:r>
                    </a:p>
                  </a:txBody>
                  <a:tcPr/>
                </a:tc>
                <a:extLst>
                  <a:ext uri="{0D108BD9-81ED-4DB2-BD59-A6C34878D82A}">
                    <a16:rowId xmlns:a16="http://schemas.microsoft.com/office/drawing/2014/main" val="10006"/>
                  </a:ext>
                </a:extLst>
              </a:tr>
              <a:tr h="259080">
                <a:tc>
                  <a:txBody>
                    <a:bodyPr/>
                    <a:lstStyle/>
                    <a:p>
                      <a:r>
                        <a:rPr lang="en-GB" sz="1100" dirty="0">
                          <a:solidFill>
                            <a:srgbClr val="7F7F7F"/>
                          </a:solidFill>
                          <a:latin typeface="Arial" pitchFamily="34" charset="0"/>
                          <a:cs typeface="Arial" pitchFamily="34" charset="0"/>
                        </a:rPr>
                        <a:t>Hepatitis B or C (HEP)</a:t>
                      </a:r>
                    </a:p>
                  </a:txBody>
                  <a:tcPr/>
                </a:tc>
                <a:tc>
                  <a:txBody>
                    <a:bodyPr/>
                    <a:lstStyle/>
                    <a:p>
                      <a:pPr algn="ctr"/>
                      <a:r>
                        <a:rPr lang="en-GB" sz="1100" dirty="0">
                          <a:solidFill>
                            <a:srgbClr val="7F7F7F"/>
                          </a:solidFill>
                          <a:latin typeface="Arial" pitchFamily="34" charset="0"/>
                          <a:cs typeface="Arial" pitchFamily="34" charset="0"/>
                        </a:rPr>
                        <a:t>1099</a:t>
                      </a:r>
                    </a:p>
                  </a:txBody>
                  <a:tcPr/>
                </a:tc>
                <a:tc>
                  <a:txBody>
                    <a:bodyPr/>
                    <a:lstStyle/>
                    <a:p>
                      <a:pPr algn="ctr"/>
                      <a:r>
                        <a:rPr lang="en-GB" sz="1100" dirty="0">
                          <a:solidFill>
                            <a:srgbClr val="7F7F7F"/>
                          </a:solidFill>
                          <a:latin typeface="Arial" pitchFamily="34" charset="0"/>
                          <a:cs typeface="Arial" pitchFamily="34" charset="0"/>
                        </a:rPr>
                        <a:t>4</a:t>
                      </a:r>
                    </a:p>
                  </a:txBody>
                  <a:tcPr/>
                </a:tc>
                <a:tc>
                  <a:txBody>
                    <a:bodyPr/>
                    <a:lstStyle/>
                    <a:p>
                      <a:r>
                        <a:rPr lang="en-GB" sz="1100" dirty="0">
                          <a:solidFill>
                            <a:srgbClr val="FF0000"/>
                          </a:solidFill>
                          <a:latin typeface="Arial" pitchFamily="34" charset="0"/>
                          <a:cs typeface="Arial" pitchFamily="34" charset="0"/>
                        </a:rPr>
                        <a:t>0.36 (0.10 – 0.93)</a:t>
                      </a:r>
                    </a:p>
                  </a:txBody>
                  <a:tcPr/>
                </a:tc>
                <a:extLst>
                  <a:ext uri="{0D108BD9-81ED-4DB2-BD59-A6C34878D82A}">
                    <a16:rowId xmlns:a16="http://schemas.microsoft.com/office/drawing/2014/main" val="10007"/>
                  </a:ext>
                </a:extLst>
              </a:tr>
              <a:tr h="259080">
                <a:tc>
                  <a:txBody>
                    <a:bodyPr/>
                    <a:lstStyle/>
                    <a:p>
                      <a:r>
                        <a:rPr lang="en-GB" sz="1100" dirty="0" err="1">
                          <a:solidFill>
                            <a:srgbClr val="7F7F7F"/>
                          </a:solidFill>
                          <a:latin typeface="Arial" pitchFamily="34" charset="0"/>
                          <a:cs typeface="Arial" pitchFamily="34" charset="0"/>
                        </a:rPr>
                        <a:t>Ongoing</a:t>
                      </a:r>
                      <a:r>
                        <a:rPr lang="en-GB" sz="1100" dirty="0">
                          <a:solidFill>
                            <a:srgbClr val="7F7F7F"/>
                          </a:solidFill>
                          <a:latin typeface="Arial" pitchFamily="34" charset="0"/>
                          <a:cs typeface="Arial" pitchFamily="34" charset="0"/>
                        </a:rPr>
                        <a:t> mononucleosis-like illness (MON) </a:t>
                      </a:r>
                    </a:p>
                  </a:txBody>
                  <a:tcPr/>
                </a:tc>
                <a:tc>
                  <a:txBody>
                    <a:bodyPr/>
                    <a:lstStyle/>
                    <a:p>
                      <a:pPr algn="ctr"/>
                      <a:r>
                        <a:rPr lang="en-GB" sz="1100" dirty="0">
                          <a:solidFill>
                            <a:srgbClr val="7F7F7F"/>
                          </a:solidFill>
                          <a:latin typeface="Arial" pitchFamily="34" charset="0"/>
                          <a:cs typeface="Arial" pitchFamily="34" charset="0"/>
                        </a:rPr>
                        <a:t>441</a:t>
                      </a:r>
                    </a:p>
                  </a:txBody>
                  <a:tcPr/>
                </a:tc>
                <a:tc>
                  <a:txBody>
                    <a:bodyPr/>
                    <a:lstStyle/>
                    <a:p>
                      <a:pPr algn="ctr"/>
                      <a:r>
                        <a:rPr lang="en-GB" sz="1100" dirty="0">
                          <a:solidFill>
                            <a:srgbClr val="7F7F7F"/>
                          </a:solidFill>
                          <a:latin typeface="Arial" pitchFamily="34" charset="0"/>
                          <a:cs typeface="Arial" pitchFamily="34" charset="0"/>
                        </a:rPr>
                        <a:t>17</a:t>
                      </a:r>
                    </a:p>
                  </a:txBody>
                  <a:tcPr/>
                </a:tc>
                <a:tc>
                  <a:txBody>
                    <a:bodyPr/>
                    <a:lstStyle/>
                    <a:p>
                      <a:r>
                        <a:rPr lang="en-GB" sz="1100" dirty="0">
                          <a:solidFill>
                            <a:srgbClr val="FF0000"/>
                          </a:solidFill>
                          <a:latin typeface="Arial" pitchFamily="34" charset="0"/>
                          <a:cs typeface="Arial" pitchFamily="34" charset="0"/>
                        </a:rPr>
                        <a:t>3.85 (2.26 – 6.10)</a:t>
                      </a:r>
                    </a:p>
                  </a:txBody>
                  <a:tcPr/>
                </a:tc>
                <a:extLst>
                  <a:ext uri="{0D108BD9-81ED-4DB2-BD59-A6C34878D82A}">
                    <a16:rowId xmlns:a16="http://schemas.microsoft.com/office/drawing/2014/main" val="10008"/>
                  </a:ext>
                </a:extLst>
              </a:tr>
              <a:tr h="426719">
                <a:tc>
                  <a:txBody>
                    <a:bodyPr/>
                    <a:lstStyle/>
                    <a:p>
                      <a:r>
                        <a:rPr lang="en-GB" sz="1100" dirty="0">
                          <a:solidFill>
                            <a:srgbClr val="7F7F7F"/>
                          </a:solidFill>
                          <a:latin typeface="Arial" pitchFamily="34" charset="0"/>
                          <a:cs typeface="Arial" pitchFamily="34" charset="0"/>
                        </a:rPr>
                        <a:t>Unexplained </a:t>
                      </a:r>
                      <a:r>
                        <a:rPr lang="en-GB" sz="1100" dirty="0" err="1">
                          <a:solidFill>
                            <a:srgbClr val="7F7F7F"/>
                          </a:solidFill>
                          <a:latin typeface="Arial" pitchFamily="34" charset="0"/>
                          <a:cs typeface="Arial" pitchFamily="34" charset="0"/>
                        </a:rPr>
                        <a:t>leukocytopenia</a:t>
                      </a:r>
                      <a:r>
                        <a:rPr lang="en-GB" sz="1100" dirty="0">
                          <a:solidFill>
                            <a:srgbClr val="7F7F7F"/>
                          </a:solidFill>
                          <a:latin typeface="Arial" pitchFamily="34" charset="0"/>
                          <a:cs typeface="Arial" pitchFamily="34" charset="0"/>
                        </a:rPr>
                        <a:t>/thrombocytopenia (CYT)</a:t>
                      </a:r>
                    </a:p>
                  </a:txBody>
                  <a:tcPr/>
                </a:tc>
                <a:tc>
                  <a:txBody>
                    <a:bodyPr/>
                    <a:lstStyle/>
                    <a:p>
                      <a:pPr algn="ctr"/>
                      <a:r>
                        <a:rPr lang="en-GB" sz="1100" dirty="0">
                          <a:solidFill>
                            <a:srgbClr val="7F7F7F"/>
                          </a:solidFill>
                          <a:latin typeface="Arial" pitchFamily="34" charset="0"/>
                          <a:cs typeface="Arial" pitchFamily="34" charset="0"/>
                        </a:rPr>
                        <a:t>94</a:t>
                      </a:r>
                    </a:p>
                  </a:txBody>
                  <a:tcPr/>
                </a:tc>
                <a:tc>
                  <a:txBody>
                    <a:bodyPr/>
                    <a:lstStyle/>
                    <a:p>
                      <a:pPr algn="ctr"/>
                      <a:r>
                        <a:rPr lang="en-GB" sz="1100" dirty="0">
                          <a:solidFill>
                            <a:srgbClr val="7F7F7F"/>
                          </a:solidFill>
                          <a:latin typeface="Arial" pitchFamily="34" charset="0"/>
                          <a:cs typeface="Arial" pitchFamily="34" charset="0"/>
                        </a:rPr>
                        <a:t>3</a:t>
                      </a:r>
                    </a:p>
                  </a:txBody>
                  <a:tcPr/>
                </a:tc>
                <a:tc>
                  <a:txBody>
                    <a:bodyPr/>
                    <a:lstStyle/>
                    <a:p>
                      <a:r>
                        <a:rPr lang="en-GB" sz="1100" dirty="0">
                          <a:solidFill>
                            <a:srgbClr val="FF0000"/>
                          </a:solidFill>
                          <a:latin typeface="Arial" pitchFamily="34" charset="0"/>
                          <a:cs typeface="Arial" pitchFamily="34" charset="0"/>
                        </a:rPr>
                        <a:t>3.19 (0.66</a:t>
                      </a:r>
                      <a:r>
                        <a:rPr lang="en-GB" sz="1100" baseline="0" dirty="0">
                          <a:solidFill>
                            <a:srgbClr val="FF0000"/>
                          </a:solidFill>
                          <a:latin typeface="Arial" pitchFamily="34" charset="0"/>
                          <a:cs typeface="Arial" pitchFamily="34" charset="0"/>
                        </a:rPr>
                        <a:t> – 9.04)</a:t>
                      </a:r>
                      <a:endParaRPr lang="en-GB" sz="1100" dirty="0">
                        <a:solidFill>
                          <a:srgbClr val="FF0000"/>
                        </a:solidFill>
                        <a:latin typeface="Arial" pitchFamily="34" charset="0"/>
                        <a:cs typeface="Arial" pitchFamily="34" charset="0"/>
                      </a:endParaRPr>
                    </a:p>
                  </a:txBody>
                  <a:tcPr/>
                </a:tc>
                <a:extLst>
                  <a:ext uri="{0D108BD9-81ED-4DB2-BD59-A6C34878D82A}">
                    <a16:rowId xmlns:a16="http://schemas.microsoft.com/office/drawing/2014/main" val="10009"/>
                  </a:ext>
                </a:extLst>
              </a:tr>
              <a:tr h="259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err="1">
                          <a:solidFill>
                            <a:srgbClr val="7F7F7F"/>
                          </a:solidFill>
                          <a:latin typeface="Arial" pitchFamily="34" charset="0"/>
                          <a:cs typeface="Arial" pitchFamily="34" charset="0"/>
                        </a:rPr>
                        <a:t>Seborrheic</a:t>
                      </a:r>
                      <a:r>
                        <a:rPr lang="en-GB" sz="1100" dirty="0">
                          <a:solidFill>
                            <a:srgbClr val="7F7F7F"/>
                          </a:solidFill>
                          <a:latin typeface="Arial" pitchFamily="34" charset="0"/>
                          <a:cs typeface="Arial" pitchFamily="34" charset="0"/>
                        </a:rPr>
                        <a:t> dermatitis/exanthema (SEB)</a:t>
                      </a:r>
                    </a:p>
                  </a:txBody>
                  <a:tcPr/>
                </a:tc>
                <a:tc>
                  <a:txBody>
                    <a:bodyPr/>
                    <a:lstStyle/>
                    <a:p>
                      <a:pPr algn="ctr"/>
                      <a:r>
                        <a:rPr lang="en-GB" sz="1100" dirty="0">
                          <a:solidFill>
                            <a:srgbClr val="7F7F7F"/>
                          </a:solidFill>
                          <a:latin typeface="Arial" pitchFamily="34" charset="0"/>
                          <a:cs typeface="Arial" pitchFamily="34" charset="0"/>
                        </a:rPr>
                        <a:t>97</a:t>
                      </a:r>
                    </a:p>
                  </a:txBody>
                  <a:tcPr/>
                </a:tc>
                <a:tc>
                  <a:txBody>
                    <a:bodyPr/>
                    <a:lstStyle/>
                    <a:p>
                      <a:pPr algn="ctr"/>
                      <a:r>
                        <a:rPr lang="en-GB" sz="1100" dirty="0">
                          <a:solidFill>
                            <a:srgbClr val="7F7F7F"/>
                          </a:solidFill>
                          <a:latin typeface="Arial" pitchFamily="34" charset="0"/>
                          <a:cs typeface="Arial" pitchFamily="34" charset="0"/>
                        </a:rPr>
                        <a:t>2</a:t>
                      </a:r>
                    </a:p>
                  </a:txBody>
                  <a:tcPr/>
                </a:tc>
                <a:tc>
                  <a:txBody>
                    <a:bodyPr/>
                    <a:lstStyle/>
                    <a:p>
                      <a:r>
                        <a:rPr lang="en-GB" sz="1100" dirty="0">
                          <a:solidFill>
                            <a:srgbClr val="FF0000"/>
                          </a:solidFill>
                          <a:latin typeface="Arial" pitchFamily="34" charset="0"/>
                          <a:cs typeface="Arial" pitchFamily="34" charset="0"/>
                        </a:rPr>
                        <a:t>2.06 (0.25 – 7.24)</a:t>
                      </a:r>
                    </a:p>
                  </a:txBody>
                  <a:tcPr/>
                </a:tc>
                <a:extLst>
                  <a:ext uri="{0D108BD9-81ED-4DB2-BD59-A6C34878D82A}">
                    <a16:rowId xmlns:a16="http://schemas.microsoft.com/office/drawing/2014/main" val="1001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880004361"/>
              </p:ext>
            </p:extLst>
          </p:nvPr>
        </p:nvGraphicFramePr>
        <p:xfrm>
          <a:off x="3600873" y="5060598"/>
          <a:ext cx="6743225" cy="944880"/>
        </p:xfrm>
        <a:graphic>
          <a:graphicData uri="http://schemas.openxmlformats.org/drawingml/2006/table">
            <a:tbl>
              <a:tblPr firstRow="1" bandRow="1">
                <a:tableStyleId>{6E25E649-3F16-4E02-A733-19D2CDBF48F0}</a:tableStyleId>
              </a:tblPr>
              <a:tblGrid>
                <a:gridCol w="2110724">
                  <a:extLst>
                    <a:ext uri="{9D8B030D-6E8A-4147-A177-3AD203B41FA5}">
                      <a16:colId xmlns:a16="http://schemas.microsoft.com/office/drawing/2014/main" val="20000"/>
                    </a:ext>
                  </a:extLst>
                </a:gridCol>
                <a:gridCol w="992895">
                  <a:extLst>
                    <a:ext uri="{9D8B030D-6E8A-4147-A177-3AD203B41FA5}">
                      <a16:colId xmlns:a16="http://schemas.microsoft.com/office/drawing/2014/main" val="20001"/>
                    </a:ext>
                  </a:extLst>
                </a:gridCol>
                <a:gridCol w="942314">
                  <a:extLst>
                    <a:ext uri="{9D8B030D-6E8A-4147-A177-3AD203B41FA5}">
                      <a16:colId xmlns:a16="http://schemas.microsoft.com/office/drawing/2014/main" val="20002"/>
                    </a:ext>
                  </a:extLst>
                </a:gridCol>
                <a:gridCol w="1348646">
                  <a:extLst>
                    <a:ext uri="{9D8B030D-6E8A-4147-A177-3AD203B41FA5}">
                      <a16:colId xmlns:a16="http://schemas.microsoft.com/office/drawing/2014/main" val="20003"/>
                    </a:ext>
                  </a:extLst>
                </a:gridCol>
                <a:gridCol w="1348646">
                  <a:extLst>
                    <a:ext uri="{9D8B030D-6E8A-4147-A177-3AD203B41FA5}">
                      <a16:colId xmlns:a16="http://schemas.microsoft.com/office/drawing/2014/main" val="20004"/>
                    </a:ext>
                  </a:extLst>
                </a:gridCol>
              </a:tblGrid>
              <a:tr h="407591">
                <a:tc>
                  <a:txBody>
                    <a:bodyPr/>
                    <a:lstStyle/>
                    <a:p>
                      <a:endParaRPr lang="en-GB" sz="1100" dirty="0">
                        <a:latin typeface="Arial" pitchFamily="34" charset="0"/>
                        <a:cs typeface="Arial" pitchFamily="34" charset="0"/>
                      </a:endParaRPr>
                    </a:p>
                  </a:txBody>
                  <a:tcPr>
                    <a:solidFill>
                      <a:srgbClr val="1D4EA2"/>
                    </a:solidFill>
                  </a:tcPr>
                </a:tc>
                <a:tc>
                  <a:txBody>
                    <a:bodyPr/>
                    <a:lstStyle/>
                    <a:p>
                      <a:pPr algn="ctr"/>
                      <a:r>
                        <a:rPr lang="en-GB" sz="1100" dirty="0">
                          <a:latin typeface="Arial" pitchFamily="34" charset="0"/>
                          <a:cs typeface="Arial" pitchFamily="34" charset="0"/>
                        </a:rPr>
                        <a:t>North</a:t>
                      </a:r>
                    </a:p>
                  </a:txBody>
                  <a:tcPr>
                    <a:solidFill>
                      <a:srgbClr val="1D4EA2"/>
                    </a:solidFill>
                  </a:tcPr>
                </a:tc>
                <a:tc>
                  <a:txBody>
                    <a:bodyPr/>
                    <a:lstStyle/>
                    <a:p>
                      <a:pPr algn="ctr"/>
                      <a:r>
                        <a:rPr lang="en-GB" sz="1100" dirty="0">
                          <a:latin typeface="Arial" pitchFamily="34" charset="0"/>
                          <a:cs typeface="Arial" pitchFamily="34" charset="0"/>
                        </a:rPr>
                        <a:t>West Central</a:t>
                      </a:r>
                    </a:p>
                  </a:txBody>
                  <a:tcPr>
                    <a:solidFill>
                      <a:srgbClr val="1D4EA2"/>
                    </a:solidFill>
                  </a:tcPr>
                </a:tc>
                <a:tc>
                  <a:txBody>
                    <a:bodyPr/>
                    <a:lstStyle/>
                    <a:p>
                      <a:pPr algn="ctr"/>
                      <a:r>
                        <a:rPr lang="en-GB" sz="1100" dirty="0">
                          <a:latin typeface="Arial" pitchFamily="34" charset="0"/>
                          <a:cs typeface="Arial" pitchFamily="34" charset="0"/>
                        </a:rPr>
                        <a:t>East Central</a:t>
                      </a:r>
                    </a:p>
                  </a:txBody>
                  <a:tcPr>
                    <a:solidFill>
                      <a:srgbClr val="1D4EA2"/>
                    </a:solidFill>
                  </a:tcPr>
                </a:tc>
                <a:tc>
                  <a:txBody>
                    <a:bodyPr/>
                    <a:lstStyle/>
                    <a:p>
                      <a:pPr algn="ctr"/>
                      <a:r>
                        <a:rPr lang="en-GB" sz="1100" dirty="0">
                          <a:latin typeface="Arial" pitchFamily="34" charset="0"/>
                          <a:cs typeface="Arial" pitchFamily="34" charset="0"/>
                        </a:rPr>
                        <a:t>South</a:t>
                      </a:r>
                    </a:p>
                  </a:txBody>
                  <a:tcPr>
                    <a:solidFill>
                      <a:srgbClr val="1D4EA2"/>
                    </a:solidFill>
                  </a:tcPr>
                </a:tc>
                <a:extLst>
                  <a:ext uri="{0D108BD9-81ED-4DB2-BD59-A6C34878D82A}">
                    <a16:rowId xmlns:a16="http://schemas.microsoft.com/office/drawing/2014/main" val="10000"/>
                  </a:ext>
                </a:extLst>
              </a:tr>
              <a:tr h="247466">
                <a:tc>
                  <a:txBody>
                    <a:bodyPr/>
                    <a:lstStyle/>
                    <a:p>
                      <a:r>
                        <a:rPr lang="en-GB" sz="1100" dirty="0">
                          <a:solidFill>
                            <a:srgbClr val="7F7F7F"/>
                          </a:solidFill>
                          <a:latin typeface="Arial" pitchFamily="34" charset="0"/>
                          <a:cs typeface="Arial" pitchFamily="34" charset="0"/>
                        </a:rPr>
                        <a:t>Total number of tests (%)</a:t>
                      </a:r>
                    </a:p>
                  </a:txBody>
                  <a:tcPr/>
                </a:tc>
                <a:tc>
                  <a:txBody>
                    <a:bodyPr/>
                    <a:lstStyle/>
                    <a:p>
                      <a:pPr algn="ctr"/>
                      <a:r>
                        <a:rPr lang="en-GB" sz="1100" dirty="0">
                          <a:solidFill>
                            <a:srgbClr val="7F7F7F"/>
                          </a:solidFill>
                          <a:latin typeface="Arial" pitchFamily="34" charset="0"/>
                          <a:cs typeface="Arial" pitchFamily="34" charset="0"/>
                        </a:rPr>
                        <a:t>1288 (35.9)</a:t>
                      </a:r>
                    </a:p>
                  </a:txBody>
                  <a:tcPr/>
                </a:tc>
                <a:tc>
                  <a:txBody>
                    <a:bodyPr/>
                    <a:lstStyle/>
                    <a:p>
                      <a:pPr algn="ctr"/>
                      <a:r>
                        <a:rPr lang="en-GB" sz="1100" dirty="0">
                          <a:solidFill>
                            <a:srgbClr val="7F7F7F"/>
                          </a:solidFill>
                          <a:latin typeface="Arial" pitchFamily="34" charset="0"/>
                          <a:cs typeface="Arial" pitchFamily="34" charset="0"/>
                        </a:rPr>
                        <a:t>459 (12.8)</a:t>
                      </a:r>
                    </a:p>
                  </a:txBody>
                  <a:tcPr/>
                </a:tc>
                <a:tc>
                  <a:txBody>
                    <a:bodyPr/>
                    <a:lstStyle/>
                    <a:p>
                      <a:pPr algn="ctr"/>
                      <a:r>
                        <a:rPr lang="en-GB" sz="1100" dirty="0">
                          <a:solidFill>
                            <a:srgbClr val="7F7F7F"/>
                          </a:solidFill>
                          <a:latin typeface="Arial" pitchFamily="34" charset="0"/>
                          <a:cs typeface="Arial" pitchFamily="34" charset="0"/>
                        </a:rPr>
                        <a:t>1412 (39.4)</a:t>
                      </a:r>
                    </a:p>
                  </a:txBody>
                  <a:tcPr/>
                </a:tc>
                <a:tc>
                  <a:txBody>
                    <a:bodyPr/>
                    <a:lstStyle/>
                    <a:p>
                      <a:pPr algn="ctr"/>
                      <a:r>
                        <a:rPr lang="en-GB" sz="1100" dirty="0">
                          <a:solidFill>
                            <a:srgbClr val="7F7F7F"/>
                          </a:solidFill>
                          <a:latin typeface="Arial" pitchFamily="34" charset="0"/>
                          <a:cs typeface="Arial" pitchFamily="34" charset="0"/>
                        </a:rPr>
                        <a:t>429 (12.0)</a:t>
                      </a:r>
                    </a:p>
                  </a:txBody>
                  <a:tcPr/>
                </a:tc>
                <a:extLst>
                  <a:ext uri="{0D108BD9-81ED-4DB2-BD59-A6C34878D82A}">
                    <a16:rowId xmlns:a16="http://schemas.microsoft.com/office/drawing/2014/main" val="10001"/>
                  </a:ext>
                </a:extLst>
              </a:tr>
              <a:tr h="247466">
                <a:tc>
                  <a:txBody>
                    <a:bodyPr/>
                    <a:lstStyle/>
                    <a:p>
                      <a:r>
                        <a:rPr lang="en-GB" sz="1100" kern="1200" dirty="0">
                          <a:solidFill>
                            <a:srgbClr val="FF0000"/>
                          </a:solidFill>
                          <a:latin typeface="Arial" pitchFamily="34" charset="0"/>
                          <a:ea typeface="+mn-ea"/>
                          <a:cs typeface="Arial" pitchFamily="34" charset="0"/>
                        </a:rPr>
                        <a:t>Number tested HIV positive</a:t>
                      </a:r>
                    </a:p>
                  </a:txBody>
                  <a:tcPr/>
                </a:tc>
                <a:tc>
                  <a:txBody>
                    <a:bodyPr/>
                    <a:lstStyle/>
                    <a:p>
                      <a:pPr algn="ctr"/>
                      <a:r>
                        <a:rPr lang="en-GB" sz="1100" dirty="0">
                          <a:solidFill>
                            <a:srgbClr val="FF0000"/>
                          </a:solidFill>
                          <a:latin typeface="Arial" pitchFamily="34" charset="0"/>
                          <a:cs typeface="Arial" pitchFamily="34" charset="0"/>
                        </a:rPr>
                        <a:t>8 (0.6)</a:t>
                      </a:r>
                    </a:p>
                  </a:txBody>
                  <a:tcPr/>
                </a:tc>
                <a:tc>
                  <a:txBody>
                    <a:bodyPr/>
                    <a:lstStyle/>
                    <a:p>
                      <a:pPr algn="ctr"/>
                      <a:r>
                        <a:rPr lang="en-GB" sz="1100" dirty="0">
                          <a:solidFill>
                            <a:srgbClr val="FF0000"/>
                          </a:solidFill>
                          <a:latin typeface="Arial" pitchFamily="34" charset="0"/>
                          <a:cs typeface="Arial" pitchFamily="34" charset="0"/>
                        </a:rPr>
                        <a:t>17 (1.5)</a:t>
                      </a:r>
                    </a:p>
                  </a:txBody>
                  <a:tcPr/>
                </a:tc>
                <a:tc>
                  <a:txBody>
                    <a:bodyPr/>
                    <a:lstStyle/>
                    <a:p>
                      <a:pPr algn="ctr"/>
                      <a:r>
                        <a:rPr lang="en-GB" sz="1100" dirty="0">
                          <a:solidFill>
                            <a:srgbClr val="FF0000"/>
                          </a:solidFill>
                          <a:latin typeface="Arial" pitchFamily="34" charset="0"/>
                          <a:cs typeface="Arial" pitchFamily="34" charset="0"/>
                        </a:rPr>
                        <a:t>23 (1.6)</a:t>
                      </a:r>
                    </a:p>
                  </a:txBody>
                  <a:tcPr/>
                </a:tc>
                <a:tc>
                  <a:txBody>
                    <a:bodyPr/>
                    <a:lstStyle/>
                    <a:p>
                      <a:pPr algn="ctr"/>
                      <a:r>
                        <a:rPr lang="en-GB" sz="1100" dirty="0">
                          <a:solidFill>
                            <a:srgbClr val="FF0000"/>
                          </a:solidFill>
                          <a:latin typeface="Arial" pitchFamily="34" charset="0"/>
                          <a:cs typeface="Arial" pitchFamily="34" charset="0"/>
                        </a:rPr>
                        <a:t>28 (6.5)</a:t>
                      </a:r>
                    </a:p>
                  </a:txBody>
                  <a:tcPr/>
                </a:tc>
                <a:extLst>
                  <a:ext uri="{0D108BD9-81ED-4DB2-BD59-A6C34878D82A}">
                    <a16:rowId xmlns:a16="http://schemas.microsoft.com/office/drawing/2014/main" val="10002"/>
                  </a:ext>
                </a:extLst>
              </a:tr>
            </a:tbl>
          </a:graphicData>
        </a:graphic>
      </p:graphicFrame>
      <p:sp>
        <p:nvSpPr>
          <p:cNvPr id="15" name="Text Box 4"/>
          <p:cNvSpPr txBox="1">
            <a:spLocks noChangeArrowheads="1"/>
          </p:cNvSpPr>
          <p:nvPr/>
        </p:nvSpPr>
        <p:spPr bwMode="auto">
          <a:xfrm>
            <a:off x="1070700" y="6092097"/>
            <a:ext cx="6345238" cy="369332"/>
          </a:xfrm>
          <a:prstGeom prst="rect">
            <a:avLst/>
          </a:prstGeom>
          <a:noFill/>
          <a:ln w="9525">
            <a:noFill/>
            <a:miter lim="800000"/>
            <a:headEnd/>
            <a:tailEnd/>
          </a:ln>
        </p:spPr>
        <p:txBody>
          <a:bodyPr>
            <a:spAutoFit/>
          </a:bodyPr>
          <a:lstStyle/>
          <a:p>
            <a:pPr algn="r">
              <a:defRPr/>
            </a:pPr>
            <a:r>
              <a:rPr lang="en-GB" sz="900" dirty="0">
                <a:solidFill>
                  <a:schemeClr val="tx1">
                    <a:lumMod val="50000"/>
                    <a:lumOff val="50000"/>
                  </a:schemeClr>
                </a:solidFill>
                <a:latin typeface="Arial" pitchFamily="34" charset="0"/>
                <a:cs typeface="Arial" pitchFamily="34" charset="0"/>
              </a:rPr>
              <a:t>Sullivan et al. Feasibility and Effectiveness of Indicator Condition-Guided Testing for HIV: Results from HIDES I (HIV Indicator Diseases across Europe Study). PLOS ONE 2013.</a:t>
            </a:r>
          </a:p>
        </p:txBody>
      </p:sp>
    </p:spTree>
    <p:extLst>
      <p:ext uri="{BB962C8B-B14F-4D97-AF65-F5344CB8AC3E}">
        <p14:creationId xmlns:p14="http://schemas.microsoft.com/office/powerpoint/2010/main" val="3821739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3" descr="Guidance doc.jpg"/>
          <p:cNvPicPr>
            <a:picLocks noChangeAspect="1"/>
          </p:cNvPicPr>
          <p:nvPr/>
        </p:nvPicPr>
        <p:blipFill>
          <a:blip r:embed="rId3" cstate="print"/>
          <a:srcRect/>
          <a:stretch>
            <a:fillRect/>
          </a:stretch>
        </p:blipFill>
        <p:spPr>
          <a:xfrm>
            <a:off x="4261224" y="596448"/>
            <a:ext cx="5648823" cy="5655109"/>
          </a:xfrm>
          <a:prstGeom prst="rect">
            <a:avLst/>
          </a:prstGeom>
        </p:spPr>
      </p:pic>
    </p:spTree>
    <p:extLst>
      <p:ext uri="{BB962C8B-B14F-4D97-AF65-F5344CB8AC3E}">
        <p14:creationId xmlns:p14="http://schemas.microsoft.com/office/powerpoint/2010/main" val="3221423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3215680" y="2619905"/>
            <a:ext cx="7200000" cy="1080000"/>
          </a:xfrm>
        </p:spPr>
        <p:txBody>
          <a:bodyPr>
            <a:normAutofit/>
          </a:bodyPr>
          <a:lstStyle/>
          <a:p>
            <a:pPr algn="ctr"/>
            <a:r>
              <a:rPr lang="en-GB" dirty="0"/>
              <a:t>Monitoring and Evaluation</a:t>
            </a:r>
          </a:p>
        </p:txBody>
      </p:sp>
    </p:spTree>
    <p:extLst>
      <p:ext uri="{BB962C8B-B14F-4D97-AF65-F5344CB8AC3E}">
        <p14:creationId xmlns:p14="http://schemas.microsoft.com/office/powerpoint/2010/main" val="3388411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2405743" y="301937"/>
            <a:ext cx="8969828" cy="1081087"/>
          </a:xfrm>
        </p:spPr>
        <p:txBody>
          <a:bodyPr>
            <a:normAutofit/>
          </a:bodyPr>
          <a:lstStyle/>
          <a:p>
            <a:pPr algn="ctr" eaLnBrk="1" hangingPunct="1"/>
            <a:r>
              <a:rPr lang="en-GB" sz="3200" dirty="0">
                <a:latin typeface="Arial" charset="0"/>
                <a:cs typeface="Arial" charset="0"/>
              </a:rPr>
              <a:t>Monitoring and Evaluation</a:t>
            </a:r>
          </a:p>
        </p:txBody>
      </p:sp>
      <p:sp>
        <p:nvSpPr>
          <p:cNvPr id="9" name="Pladsholder til indhold 2"/>
          <p:cNvSpPr>
            <a:spLocks noGrp="1"/>
          </p:cNvSpPr>
          <p:nvPr>
            <p:ph idx="1"/>
          </p:nvPr>
        </p:nvSpPr>
        <p:spPr>
          <a:xfrm>
            <a:off x="1915885" y="1439863"/>
            <a:ext cx="9568543" cy="4824412"/>
          </a:xfrm>
        </p:spPr>
        <p:txBody>
          <a:bodyPr>
            <a:normAutofit/>
          </a:bodyPr>
          <a:lstStyle/>
          <a:p>
            <a:pPr marL="0" indent="0" eaLnBrk="1" hangingPunct="1">
              <a:buNone/>
              <a:defRPr/>
            </a:pPr>
            <a:endParaRPr lang="en-GB" dirty="0"/>
          </a:p>
          <a:p>
            <a:pPr eaLnBrk="1" hangingPunct="1">
              <a:defRPr/>
            </a:pPr>
            <a:r>
              <a:rPr lang="en-GB" sz="2000" dirty="0"/>
              <a:t>Monitoring and evaluation (M&amp;E) is an </a:t>
            </a:r>
            <a:r>
              <a:rPr lang="en-GB" sz="2000" b="1" dirty="0">
                <a:solidFill>
                  <a:srgbClr val="009640"/>
                </a:solidFill>
              </a:rPr>
              <a:t>essential component of an HIV testing programme </a:t>
            </a:r>
            <a:r>
              <a:rPr lang="en-GB" sz="2000" dirty="0"/>
              <a:t>and ensures that the programme provides high quality HIV testing</a:t>
            </a:r>
            <a:endParaRPr lang="da-DK" sz="2000" dirty="0"/>
          </a:p>
          <a:p>
            <a:pPr eaLnBrk="1" hangingPunct="1">
              <a:defRPr/>
            </a:pPr>
            <a:endParaRPr lang="en-GB" sz="2000" dirty="0"/>
          </a:p>
          <a:p>
            <a:pPr eaLnBrk="1" hangingPunct="1">
              <a:buClr>
                <a:schemeClr val="tx1">
                  <a:lumMod val="50000"/>
                  <a:lumOff val="50000"/>
                </a:schemeClr>
              </a:buClr>
              <a:defRPr/>
            </a:pPr>
            <a:r>
              <a:rPr lang="en-GB" sz="2000" b="1" dirty="0">
                <a:solidFill>
                  <a:srgbClr val="009640"/>
                </a:solidFill>
              </a:rPr>
              <a:t>FACTS</a:t>
            </a:r>
            <a:r>
              <a:rPr lang="en-GB" sz="2000" dirty="0"/>
              <a:t> criteria can be used when designing M&amp;E:</a:t>
            </a:r>
          </a:p>
          <a:p>
            <a:pPr lvl="1" eaLnBrk="1" hangingPunct="1">
              <a:buClr>
                <a:schemeClr val="tx1">
                  <a:lumMod val="50000"/>
                  <a:lumOff val="50000"/>
                </a:schemeClr>
              </a:buClr>
              <a:defRPr/>
            </a:pPr>
            <a:r>
              <a:rPr lang="en-GB" sz="1800" b="1" dirty="0">
                <a:solidFill>
                  <a:srgbClr val="009640"/>
                </a:solidFill>
              </a:rPr>
              <a:t>F</a:t>
            </a:r>
            <a:r>
              <a:rPr lang="en-GB" sz="1800" dirty="0"/>
              <a:t>easibility</a:t>
            </a:r>
          </a:p>
          <a:p>
            <a:pPr lvl="1" eaLnBrk="1" hangingPunct="1">
              <a:buClr>
                <a:schemeClr val="tx1">
                  <a:lumMod val="50000"/>
                  <a:lumOff val="50000"/>
                </a:schemeClr>
              </a:buClr>
              <a:defRPr/>
            </a:pPr>
            <a:r>
              <a:rPr lang="en-GB" sz="1800" b="1" dirty="0">
                <a:solidFill>
                  <a:srgbClr val="009640"/>
                </a:solidFill>
              </a:rPr>
              <a:t>A</a:t>
            </a:r>
            <a:r>
              <a:rPr lang="en-GB" sz="1800" dirty="0"/>
              <a:t>cceptability</a:t>
            </a:r>
          </a:p>
          <a:p>
            <a:pPr lvl="1" eaLnBrk="1" hangingPunct="1">
              <a:defRPr/>
            </a:pPr>
            <a:r>
              <a:rPr lang="en-GB" sz="1800" dirty="0"/>
              <a:t>Effectiveness and </a:t>
            </a:r>
            <a:r>
              <a:rPr lang="en-GB" sz="1800" b="1" dirty="0">
                <a:solidFill>
                  <a:srgbClr val="009640"/>
                </a:solidFill>
              </a:rPr>
              <a:t>C</a:t>
            </a:r>
            <a:r>
              <a:rPr lang="en-GB" sz="1800" dirty="0"/>
              <a:t>ost-effectiveness</a:t>
            </a:r>
          </a:p>
          <a:p>
            <a:pPr lvl="1" eaLnBrk="1" hangingPunct="1">
              <a:buClr>
                <a:schemeClr val="tx1">
                  <a:lumMod val="50000"/>
                  <a:lumOff val="50000"/>
                </a:schemeClr>
              </a:buClr>
              <a:defRPr/>
            </a:pPr>
            <a:r>
              <a:rPr lang="en-GB" sz="1800" b="1" dirty="0">
                <a:solidFill>
                  <a:srgbClr val="009640"/>
                </a:solidFill>
              </a:rPr>
              <a:t>T</a:t>
            </a:r>
            <a:r>
              <a:rPr lang="en-GB" sz="1800" dirty="0"/>
              <a:t>arget populations are reached</a:t>
            </a:r>
          </a:p>
          <a:p>
            <a:pPr lvl="1" eaLnBrk="1" hangingPunct="1">
              <a:buClr>
                <a:schemeClr val="tx1">
                  <a:lumMod val="50000"/>
                  <a:lumOff val="50000"/>
                </a:schemeClr>
              </a:buClr>
              <a:defRPr/>
            </a:pPr>
            <a:r>
              <a:rPr lang="en-GB" sz="1800" b="1" dirty="0">
                <a:solidFill>
                  <a:srgbClr val="009640"/>
                </a:solidFill>
              </a:rPr>
              <a:t>S</a:t>
            </a:r>
            <a:r>
              <a:rPr lang="en-GB" sz="1800" dirty="0"/>
              <a:t>ustainability</a:t>
            </a:r>
          </a:p>
        </p:txBody>
      </p:sp>
      <p:sp>
        <p:nvSpPr>
          <p:cNvPr id="11" name="Rektangel 3"/>
          <p:cNvSpPr>
            <a:spLocks noChangeArrowheads="1"/>
          </p:cNvSpPr>
          <p:nvPr/>
        </p:nvSpPr>
        <p:spPr bwMode="auto">
          <a:xfrm>
            <a:off x="5951984" y="6397625"/>
            <a:ext cx="4572000" cy="369332"/>
          </a:xfrm>
          <a:prstGeom prst="rect">
            <a:avLst/>
          </a:prstGeom>
          <a:noFill/>
          <a:ln w="9525">
            <a:noFill/>
            <a:miter lim="800000"/>
            <a:headEnd/>
            <a:tailEnd/>
          </a:ln>
        </p:spPr>
        <p:txBody>
          <a:bodyPr>
            <a:spAutoFit/>
          </a:bodyPr>
          <a:lstStyle/>
          <a:p>
            <a:pPr algn="r"/>
            <a:r>
              <a:rPr lang="en-GB" sz="900" dirty="0">
                <a:solidFill>
                  <a:schemeClr val="tx1">
                    <a:lumMod val="50000"/>
                    <a:lumOff val="50000"/>
                  </a:schemeClr>
                </a:solidFill>
                <a:latin typeface="Arial" pitchFamily="34" charset="0"/>
                <a:cs typeface="Arial" pitchFamily="34" charset="0"/>
              </a:rPr>
              <a:t>ECDC, HIV testing: increasing uptake </a:t>
            </a:r>
          </a:p>
          <a:p>
            <a:pPr algn="r"/>
            <a:r>
              <a:rPr lang="en-GB" sz="900" dirty="0">
                <a:solidFill>
                  <a:schemeClr val="tx1">
                    <a:lumMod val="50000"/>
                    <a:lumOff val="50000"/>
                  </a:schemeClr>
                </a:solidFill>
                <a:latin typeface="Arial" pitchFamily="34" charset="0"/>
                <a:cs typeface="Arial" pitchFamily="34" charset="0"/>
              </a:rPr>
              <a:t>and effectiveness in the European Union, 2010.</a:t>
            </a:r>
          </a:p>
        </p:txBody>
      </p:sp>
    </p:spTree>
    <p:extLst>
      <p:ext uri="{BB962C8B-B14F-4D97-AF65-F5344CB8AC3E}">
        <p14:creationId xmlns:p14="http://schemas.microsoft.com/office/powerpoint/2010/main" val="3805802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2220686" y="199596"/>
            <a:ext cx="9601200" cy="1080000"/>
          </a:xfrm>
        </p:spPr>
        <p:txBody>
          <a:bodyPr>
            <a:normAutofit fontScale="90000"/>
          </a:bodyPr>
          <a:lstStyle/>
          <a:p>
            <a:pPr algn="ctr" eaLnBrk="1" hangingPunct="1">
              <a:defRPr/>
            </a:pPr>
            <a:r>
              <a:rPr lang="en-GB" sz="3600" dirty="0"/>
              <a:t>Monitoring and Evaluation</a:t>
            </a:r>
            <a:br>
              <a:rPr lang="en-GB" b="1" dirty="0">
                <a:solidFill>
                  <a:srgbClr val="1D4EA2"/>
                </a:solidFill>
              </a:rPr>
            </a:br>
            <a:r>
              <a:rPr lang="en-GB" sz="2200" dirty="0"/>
              <a:t>Examples of indicators to assess </a:t>
            </a:r>
            <a:br>
              <a:rPr lang="en-GB" sz="2200" dirty="0"/>
            </a:br>
            <a:r>
              <a:rPr lang="en-GB" sz="2200" dirty="0"/>
              <a:t>local HIV testing initiatives using FACTS criteria</a:t>
            </a:r>
          </a:p>
        </p:txBody>
      </p:sp>
      <p:graphicFrame>
        <p:nvGraphicFramePr>
          <p:cNvPr id="13" name="Content Placeholder 4"/>
          <p:cNvGraphicFramePr>
            <a:graphicFrameLocks noGrp="1"/>
          </p:cNvGraphicFramePr>
          <p:nvPr>
            <p:ph idx="1"/>
            <p:extLst/>
          </p:nvPr>
        </p:nvGraphicFramePr>
        <p:xfrm>
          <a:off x="4166902" y="1417647"/>
          <a:ext cx="6332565" cy="4968240"/>
        </p:xfrm>
        <a:graphic>
          <a:graphicData uri="http://schemas.openxmlformats.org/drawingml/2006/table">
            <a:tbl>
              <a:tblPr firstRow="1" bandRow="1">
                <a:tableStyleId>{5C22544A-7EE6-4342-B048-85BDC9FD1C3A}</a:tableStyleId>
              </a:tblPr>
              <a:tblGrid>
                <a:gridCol w="1642015">
                  <a:extLst>
                    <a:ext uri="{9D8B030D-6E8A-4147-A177-3AD203B41FA5}">
                      <a16:colId xmlns:a16="http://schemas.microsoft.com/office/drawing/2014/main" val="20000"/>
                    </a:ext>
                  </a:extLst>
                </a:gridCol>
                <a:gridCol w="4690550">
                  <a:extLst>
                    <a:ext uri="{9D8B030D-6E8A-4147-A177-3AD203B41FA5}">
                      <a16:colId xmlns:a16="http://schemas.microsoft.com/office/drawing/2014/main" val="20001"/>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itchFamily="34" charset="0"/>
                          <a:cs typeface="Arial" pitchFamily="34" charset="0"/>
                        </a:rPr>
                        <a:t>Criteria for project success</a:t>
                      </a:r>
                      <a:endParaRPr lang="en-GB"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964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itchFamily="34" charset="0"/>
                          <a:cs typeface="Arial" pitchFamily="34" charset="0"/>
                        </a:rPr>
                        <a:t>Examples of indicators</a:t>
                      </a:r>
                      <a:endParaRPr lang="en-GB"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9640"/>
                    </a:solidFill>
                  </a:tcPr>
                </a:tc>
                <a:extLst>
                  <a:ext uri="{0D108BD9-81ED-4DB2-BD59-A6C34878D82A}">
                    <a16:rowId xmlns:a16="http://schemas.microsoft.com/office/drawing/2014/main" val="10000"/>
                  </a:ext>
                </a:extLst>
              </a:tr>
              <a:tr h="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9640"/>
                          </a:solidFill>
                          <a:latin typeface="Arial" pitchFamily="34" charset="0"/>
                          <a:ea typeface="+mn-ea"/>
                          <a:cs typeface="Arial" pitchFamily="34" charset="0"/>
                        </a:rPr>
                        <a:t>F</a:t>
                      </a:r>
                      <a:r>
                        <a:rPr lang="en-GB" sz="1200" kern="1200" dirty="0">
                          <a:solidFill>
                            <a:schemeClr val="tx1">
                              <a:lumMod val="50000"/>
                              <a:lumOff val="50000"/>
                            </a:schemeClr>
                          </a:solidFill>
                          <a:latin typeface="Arial" pitchFamily="34" charset="0"/>
                          <a:ea typeface="+mn-ea"/>
                          <a:cs typeface="Arial" pitchFamily="34" charset="0"/>
                        </a:rPr>
                        <a:t>easibility</a:t>
                      </a:r>
                    </a:p>
                    <a:p>
                      <a:endParaRPr lang="en-GB" sz="1200" kern="1200" dirty="0">
                        <a:solidFill>
                          <a:schemeClr val="tx1">
                            <a:lumMod val="50000"/>
                            <a:lumOff val="50000"/>
                          </a:schemeClr>
                        </a:solidFill>
                        <a:latin typeface="Arial" pitchFamily="34" charset="0"/>
                        <a:ea typeface="+mn-ea"/>
                        <a:cs typeface="Arial"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Number and % of persons offered HIV testing</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 newly diagnosed individuals who are successfully transferred to care within three months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9640"/>
                          </a:solidFill>
                          <a:latin typeface="Arial" pitchFamily="34" charset="0"/>
                          <a:ea typeface="+mn-ea"/>
                          <a:cs typeface="Arial" pitchFamily="34" charset="0"/>
                        </a:rPr>
                        <a:t>A</a:t>
                      </a:r>
                      <a:r>
                        <a:rPr lang="en-GB" sz="1200" kern="1200" dirty="0">
                          <a:solidFill>
                            <a:schemeClr val="tx1">
                              <a:lumMod val="50000"/>
                              <a:lumOff val="50000"/>
                            </a:schemeClr>
                          </a:solidFill>
                          <a:latin typeface="Arial" pitchFamily="34" charset="0"/>
                          <a:ea typeface="+mn-ea"/>
                          <a:cs typeface="Arial" pitchFamily="34" charset="0"/>
                        </a:rPr>
                        <a:t>cceptability</a:t>
                      </a:r>
                    </a:p>
                    <a:p>
                      <a:endParaRPr lang="en-GB" sz="1200" kern="1200" dirty="0">
                        <a:solidFill>
                          <a:schemeClr val="tx1">
                            <a:lumMod val="50000"/>
                            <a:lumOff val="50000"/>
                          </a:schemeClr>
                        </a:solidFill>
                        <a:latin typeface="Arial" pitchFamily="34" charset="0"/>
                        <a:ea typeface="+mn-ea"/>
                        <a:cs typeface="Arial"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Number and % uptake of an HIV test (overall and among populations at  higher risk)</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 of patients agreeing that the offer of an HIV test in this setting is acceptable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 of patients willing to disclose risk behaviour</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 of staff reporting barriers to offer an HIV test in this setting</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 of staff reporting specific training needs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50000"/>
                              <a:lumOff val="50000"/>
                            </a:schemeClr>
                          </a:solidFill>
                          <a:latin typeface="Arial" pitchFamily="34" charset="0"/>
                          <a:ea typeface="+mn-ea"/>
                          <a:cs typeface="Arial" pitchFamily="34" charset="0"/>
                        </a:rPr>
                        <a:t>Effectiveness and </a:t>
                      </a:r>
                      <a:r>
                        <a:rPr lang="en-GB" sz="1200" b="1" kern="1200" dirty="0">
                          <a:solidFill>
                            <a:srgbClr val="009640"/>
                          </a:solidFill>
                          <a:latin typeface="Arial" pitchFamily="34" charset="0"/>
                          <a:ea typeface="+mn-ea"/>
                          <a:cs typeface="Arial" pitchFamily="34" charset="0"/>
                        </a:rPr>
                        <a:t>C</a:t>
                      </a:r>
                      <a:r>
                        <a:rPr lang="en-GB" sz="1200" kern="1200" dirty="0">
                          <a:solidFill>
                            <a:schemeClr val="tx1">
                              <a:lumMod val="50000"/>
                              <a:lumOff val="50000"/>
                            </a:schemeClr>
                          </a:solidFill>
                          <a:latin typeface="Arial" pitchFamily="34" charset="0"/>
                          <a:ea typeface="+mn-ea"/>
                          <a:cs typeface="Arial" pitchFamily="34" charset="0"/>
                        </a:rPr>
                        <a:t>ost effectiveness</a:t>
                      </a:r>
                    </a:p>
                    <a:p>
                      <a:endParaRPr lang="en-GB" sz="1200" kern="1200" dirty="0">
                        <a:solidFill>
                          <a:schemeClr val="tx1">
                            <a:lumMod val="50000"/>
                            <a:lumOff val="50000"/>
                          </a:schemeClr>
                        </a:solidFill>
                        <a:latin typeface="Arial" pitchFamily="34" charset="0"/>
                        <a:ea typeface="+mn-ea"/>
                        <a:cs typeface="Arial"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Positivity rate (overall and among populations at higher risk)</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Staff costs associated with intervention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Resource costs associated with intervention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0">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Outcome of cost-effectiveness model</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9640"/>
                          </a:solidFill>
                          <a:latin typeface="Arial" pitchFamily="34" charset="0"/>
                          <a:ea typeface="+mn-ea"/>
                          <a:cs typeface="Arial" pitchFamily="34" charset="0"/>
                        </a:rPr>
                        <a:t>T</a:t>
                      </a:r>
                      <a:r>
                        <a:rPr lang="en-GB" sz="1200" kern="1200" dirty="0">
                          <a:solidFill>
                            <a:schemeClr val="tx1">
                              <a:lumMod val="50000"/>
                              <a:lumOff val="50000"/>
                            </a:schemeClr>
                          </a:solidFill>
                          <a:latin typeface="Arial" pitchFamily="34" charset="0"/>
                          <a:ea typeface="+mn-ea"/>
                          <a:cs typeface="Arial" pitchFamily="34" charset="0"/>
                        </a:rPr>
                        <a:t>arget populations reached</a:t>
                      </a:r>
                    </a:p>
                    <a:p>
                      <a:endParaRPr lang="en-GB" sz="1200" kern="1200" dirty="0">
                        <a:solidFill>
                          <a:schemeClr val="tx1">
                            <a:lumMod val="50000"/>
                            <a:lumOff val="50000"/>
                          </a:schemeClr>
                        </a:solidFill>
                        <a:latin typeface="Arial" pitchFamily="34" charset="0"/>
                        <a:ea typeface="+mn-ea"/>
                        <a:cs typeface="Arial"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 of </a:t>
                      </a:r>
                      <a:r>
                        <a:rPr lang="en-GB" sz="1000" kern="1200" baseline="0" dirty="0">
                          <a:solidFill>
                            <a:schemeClr val="tx1">
                              <a:lumMod val="50000"/>
                              <a:lumOff val="50000"/>
                            </a:schemeClr>
                          </a:solidFill>
                          <a:latin typeface="Arial" pitchFamily="34" charset="0"/>
                          <a:ea typeface="+mn-ea"/>
                          <a:cs typeface="Arial" pitchFamily="34" charset="0"/>
                        </a:rPr>
                        <a:t> populations at higher risk </a:t>
                      </a:r>
                      <a:r>
                        <a:rPr lang="en-GB" sz="1000" kern="1200" dirty="0">
                          <a:solidFill>
                            <a:schemeClr val="tx1">
                              <a:lumMod val="50000"/>
                              <a:lumOff val="50000"/>
                            </a:schemeClr>
                          </a:solidFill>
                          <a:latin typeface="Arial" pitchFamily="34" charset="0"/>
                          <a:ea typeface="+mn-ea"/>
                          <a:cs typeface="Arial" pitchFamily="34" charset="0"/>
                        </a:rPr>
                        <a:t>who had an HIV test in the last 12 months and know their results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Positivity rate among populations at higher risk tested in the setting</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9640"/>
                          </a:solidFill>
                          <a:latin typeface="Arial" pitchFamily="34" charset="0"/>
                          <a:ea typeface="+mn-ea"/>
                          <a:cs typeface="Arial" pitchFamily="34" charset="0"/>
                        </a:rPr>
                        <a:t>S</a:t>
                      </a:r>
                      <a:r>
                        <a:rPr lang="en-GB" sz="1200" kern="1200" dirty="0">
                          <a:solidFill>
                            <a:schemeClr val="tx1">
                              <a:lumMod val="50000"/>
                              <a:lumOff val="50000"/>
                            </a:schemeClr>
                          </a:solidFill>
                          <a:latin typeface="Arial" pitchFamily="34" charset="0"/>
                          <a:ea typeface="+mn-ea"/>
                          <a:cs typeface="Arial" pitchFamily="34" charset="0"/>
                        </a:rPr>
                        <a:t>ustainability</a:t>
                      </a:r>
                    </a:p>
                    <a:p>
                      <a:endParaRPr lang="en-GB" sz="1200" kern="1200" dirty="0">
                        <a:solidFill>
                          <a:schemeClr val="tx1">
                            <a:lumMod val="50000"/>
                            <a:lumOff val="50000"/>
                          </a:schemeClr>
                        </a:solidFill>
                        <a:latin typeface="Arial" pitchFamily="34" charset="0"/>
                        <a:ea typeface="+mn-ea"/>
                        <a:cs typeface="Arial"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Number and % uptake of an HIV test (overall and among populations at higher</a:t>
                      </a:r>
                      <a:r>
                        <a:rPr lang="en-GB" sz="1000" kern="1200" baseline="0" dirty="0">
                          <a:solidFill>
                            <a:schemeClr val="tx1">
                              <a:lumMod val="50000"/>
                              <a:lumOff val="50000"/>
                            </a:schemeClr>
                          </a:solidFill>
                          <a:latin typeface="Arial" pitchFamily="34" charset="0"/>
                          <a:ea typeface="+mn-ea"/>
                          <a:cs typeface="Arial" pitchFamily="34" charset="0"/>
                        </a:rPr>
                        <a:t> </a:t>
                      </a:r>
                      <a:r>
                        <a:rPr lang="en-GB" sz="1000" kern="1200" dirty="0">
                          <a:solidFill>
                            <a:schemeClr val="tx1">
                              <a:lumMod val="50000"/>
                              <a:lumOff val="50000"/>
                            </a:schemeClr>
                          </a:solidFill>
                          <a:latin typeface="Arial" pitchFamily="34" charset="0"/>
                          <a:ea typeface="+mn-ea"/>
                          <a:cs typeface="Arial" pitchFamily="34" charset="0"/>
                        </a:rPr>
                        <a:t>risk)</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Staff costs associated with intervention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lumMod val="50000"/>
                              <a:lumOff val="50000"/>
                            </a:schemeClr>
                          </a:solidFill>
                          <a:latin typeface="Arial" pitchFamily="34" charset="0"/>
                          <a:ea typeface="+mn-ea"/>
                          <a:cs typeface="Arial" pitchFamily="34" charset="0"/>
                        </a:rPr>
                        <a:t>Resource costs associated with intervention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bl>
          </a:graphicData>
        </a:graphic>
      </p:graphicFrame>
      <p:sp>
        <p:nvSpPr>
          <p:cNvPr id="14" name="Tekstboks 4"/>
          <p:cNvSpPr txBox="1">
            <a:spLocks noChangeArrowheads="1"/>
          </p:cNvSpPr>
          <p:nvPr/>
        </p:nvSpPr>
        <p:spPr bwMode="auto">
          <a:xfrm>
            <a:off x="604937" y="6385887"/>
            <a:ext cx="5491063" cy="230832"/>
          </a:xfrm>
          <a:prstGeom prst="rect">
            <a:avLst/>
          </a:prstGeom>
          <a:noFill/>
          <a:ln w="9525">
            <a:noFill/>
            <a:miter lim="800000"/>
            <a:headEnd/>
            <a:tailEnd/>
          </a:ln>
        </p:spPr>
        <p:txBody>
          <a:bodyPr wrap="square">
            <a:spAutoFit/>
          </a:bodyPr>
          <a:lstStyle/>
          <a:p>
            <a:pPr algn="r"/>
            <a:r>
              <a:rPr lang="en-GB" sz="900" dirty="0">
                <a:solidFill>
                  <a:schemeClr val="tx1">
                    <a:lumMod val="50000"/>
                    <a:lumOff val="50000"/>
                  </a:schemeClr>
                </a:solidFill>
                <a:latin typeface="Arial" pitchFamily="34" charset="0"/>
                <a:cs typeface="Arial" pitchFamily="34" charset="0"/>
              </a:rPr>
              <a:t>ECDC, HIV testing: increasing uptake and effectiveness in the European Union, 2010.</a:t>
            </a:r>
            <a:endParaRPr lang="da-DK" sz="9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685377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F5E5C-9662-44DB-952B-219FA5F214AA}"/>
              </a:ext>
            </a:extLst>
          </p:cNvPr>
          <p:cNvSpPr>
            <a:spLocks noGrp="1"/>
          </p:cNvSpPr>
          <p:nvPr>
            <p:ph type="title"/>
          </p:nvPr>
        </p:nvSpPr>
        <p:spPr>
          <a:xfrm>
            <a:off x="1881352" y="196192"/>
            <a:ext cx="9472448" cy="969689"/>
          </a:xfrm>
        </p:spPr>
        <p:txBody>
          <a:bodyPr>
            <a:noAutofit/>
          </a:bodyPr>
          <a:lstStyle/>
          <a:p>
            <a:r>
              <a:rPr lang="en-GB" sz="3200" dirty="0"/>
              <a:t>Monitoring and Evaluation</a:t>
            </a:r>
            <a:br>
              <a:rPr lang="en-GB" sz="3200" dirty="0"/>
            </a:br>
            <a:r>
              <a:rPr lang="en-GB" sz="1800" dirty="0"/>
              <a:t>Monitoring integrated national testing</a:t>
            </a:r>
            <a:br>
              <a:rPr lang="en-GB" sz="1800" dirty="0"/>
            </a:br>
            <a:r>
              <a:rPr lang="en-GB" sz="1800" dirty="0"/>
              <a:t>strategies or programmes for HBV, HCV and</a:t>
            </a:r>
            <a:br>
              <a:rPr lang="en-GB" sz="1800" dirty="0"/>
            </a:br>
            <a:r>
              <a:rPr lang="en-GB" sz="1800" dirty="0"/>
              <a:t>HIV</a:t>
            </a:r>
            <a:endParaRPr lang="en-GB" sz="3200" dirty="0"/>
          </a:p>
        </p:txBody>
      </p:sp>
      <p:sp>
        <p:nvSpPr>
          <p:cNvPr id="3" name="Content Placeholder 2">
            <a:extLst>
              <a:ext uri="{FF2B5EF4-FFF2-40B4-BE49-F238E27FC236}">
                <a16:creationId xmlns:a16="http://schemas.microsoft.com/office/drawing/2014/main" id="{63E38C69-9BCD-4D13-B41A-C669FE5A54DF}"/>
              </a:ext>
            </a:extLst>
          </p:cNvPr>
          <p:cNvSpPr>
            <a:spLocks noGrp="1"/>
          </p:cNvSpPr>
          <p:nvPr>
            <p:ph idx="1"/>
          </p:nvPr>
        </p:nvSpPr>
        <p:spPr>
          <a:xfrm>
            <a:off x="1881351" y="1452395"/>
            <a:ext cx="4334392" cy="4724568"/>
          </a:xfrm>
        </p:spPr>
        <p:txBody>
          <a:bodyPr/>
          <a:lstStyle/>
          <a:p>
            <a:r>
              <a:rPr lang="en-GB" dirty="0"/>
              <a:t>Main elements of a monitoring framework for viral hepatitis and HIV testing recommended by ECDC</a:t>
            </a:r>
          </a:p>
        </p:txBody>
      </p:sp>
      <p:sp>
        <p:nvSpPr>
          <p:cNvPr id="4" name="Slide Number Placeholder 3">
            <a:extLst>
              <a:ext uri="{FF2B5EF4-FFF2-40B4-BE49-F238E27FC236}">
                <a16:creationId xmlns:a16="http://schemas.microsoft.com/office/drawing/2014/main" id="{9A1E332A-9194-45AE-A2B9-50D08993E496}"/>
              </a:ext>
            </a:extLst>
          </p:cNvPr>
          <p:cNvSpPr>
            <a:spLocks noGrp="1"/>
          </p:cNvSpPr>
          <p:nvPr>
            <p:ph type="sldNum" sz="quarter" idx="10"/>
          </p:nvPr>
        </p:nvSpPr>
        <p:spPr/>
        <p:txBody>
          <a:bodyPr/>
          <a:lstStyle/>
          <a:p>
            <a:fld id="{CA45C89B-12B6-421F-96ED-EB083676CE8F}" type="slidenum">
              <a:rPr lang="en-GB" smtClean="0"/>
              <a:pPr/>
              <a:t>49</a:t>
            </a:fld>
            <a:endParaRPr lang="en-GB" dirty="0"/>
          </a:p>
        </p:txBody>
      </p:sp>
      <p:pic>
        <p:nvPicPr>
          <p:cNvPr id="5" name="Picture 4">
            <a:extLst>
              <a:ext uri="{FF2B5EF4-FFF2-40B4-BE49-F238E27FC236}">
                <a16:creationId xmlns:a16="http://schemas.microsoft.com/office/drawing/2014/main" id="{363C1567-1FD6-4C8A-BA2C-89B76B9D84A9}"/>
              </a:ext>
            </a:extLst>
          </p:cNvPr>
          <p:cNvPicPr>
            <a:picLocks noChangeAspect="1"/>
          </p:cNvPicPr>
          <p:nvPr/>
        </p:nvPicPr>
        <p:blipFill>
          <a:blip r:embed="rId3"/>
          <a:stretch>
            <a:fillRect/>
          </a:stretch>
        </p:blipFill>
        <p:spPr>
          <a:xfrm>
            <a:off x="6617576" y="1267559"/>
            <a:ext cx="4942787" cy="5040086"/>
          </a:xfrm>
          <a:prstGeom prst="rect">
            <a:avLst/>
          </a:prstGeom>
        </p:spPr>
      </p:pic>
      <p:sp>
        <p:nvSpPr>
          <p:cNvPr id="6" name="TextBox 5">
            <a:extLst>
              <a:ext uri="{FF2B5EF4-FFF2-40B4-BE49-F238E27FC236}">
                <a16:creationId xmlns:a16="http://schemas.microsoft.com/office/drawing/2014/main" id="{A42C033D-47EF-42D9-85E3-04671942D799}"/>
              </a:ext>
            </a:extLst>
          </p:cNvPr>
          <p:cNvSpPr txBox="1"/>
          <p:nvPr/>
        </p:nvSpPr>
        <p:spPr>
          <a:xfrm>
            <a:off x="846093" y="6307645"/>
            <a:ext cx="6203479" cy="215444"/>
          </a:xfrm>
          <a:prstGeom prst="rect">
            <a:avLst/>
          </a:prstGeom>
          <a:noFill/>
        </p:spPr>
        <p:txBody>
          <a:bodyPr wrap="square" rtlCol="0">
            <a:spAutoFit/>
          </a:bodyPr>
          <a:lstStyle/>
          <a:p>
            <a:pPr marL="342900" indent="-342900" algn="r">
              <a:spcBef>
                <a:spcPct val="20000"/>
              </a:spcBef>
              <a:defRPr/>
            </a:pPr>
            <a:r>
              <a:rPr lang="en-US" sz="800" dirty="0">
                <a:solidFill>
                  <a:prstClr val="black">
                    <a:lumMod val="50000"/>
                    <a:lumOff val="50000"/>
                  </a:prstClr>
                </a:solidFill>
                <a:latin typeface="Arial" pitchFamily="34" charset="0"/>
                <a:cs typeface="Arial" pitchFamily="34" charset="0"/>
              </a:rPr>
              <a:t>.ECDC Public health guidance on </a:t>
            </a:r>
            <a:r>
              <a:rPr lang="en-GB" sz="800" dirty="0">
                <a:solidFill>
                  <a:prstClr val="black">
                    <a:lumMod val="50000"/>
                    <a:lumOff val="50000"/>
                  </a:prstClr>
                </a:solidFill>
                <a:latin typeface="Arial" pitchFamily="34" charset="0"/>
                <a:cs typeface="Arial" pitchFamily="34" charset="0"/>
              </a:rPr>
              <a:t>HIV, hepatitis B and C testing in the EU/EEA – An integrated approach (2018) </a:t>
            </a:r>
            <a:endParaRPr lang="da-DK" sz="900" dirty="0">
              <a:solidFill>
                <a:prstClr val="black">
                  <a:lumMod val="50000"/>
                  <a:lumOff val="50000"/>
                </a:prstClr>
              </a:solidFill>
              <a:latin typeface="Arial" pitchFamily="34" charset="0"/>
              <a:cs typeface="Arial" pitchFamily="34" charset="0"/>
            </a:endParaRPr>
          </a:p>
        </p:txBody>
      </p:sp>
    </p:spTree>
    <p:extLst>
      <p:ext uri="{BB962C8B-B14F-4D97-AF65-F5344CB8AC3E}">
        <p14:creationId xmlns:p14="http://schemas.microsoft.com/office/powerpoint/2010/main" val="411542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719736" y="224704"/>
            <a:ext cx="6840000" cy="108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rgbClr val="1D4EA2"/>
                </a:solidFill>
                <a:latin typeface="Arial" charset="0"/>
                <a:cs typeface="Arial" charset="0"/>
              </a:rPr>
              <a:t>Situation of HIV in Europe</a:t>
            </a:r>
            <a:br>
              <a:rPr lang="en-GB" dirty="0">
                <a:latin typeface="Arial" charset="0"/>
                <a:cs typeface="Arial" charset="0"/>
              </a:rPr>
            </a:br>
            <a:r>
              <a:rPr lang="en-GB" sz="2000" b="1" dirty="0">
                <a:solidFill>
                  <a:srgbClr val="1D4EA2"/>
                </a:solidFill>
                <a:latin typeface="Arial" charset="0"/>
                <a:cs typeface="Arial" charset="0"/>
              </a:rPr>
              <a:t>Rate of newly reported HIV diagnoses, 2008-2017 </a:t>
            </a:r>
          </a:p>
        </p:txBody>
      </p:sp>
      <p:sp>
        <p:nvSpPr>
          <p:cNvPr id="16" name="TextBox 15"/>
          <p:cNvSpPr txBox="1"/>
          <p:nvPr/>
        </p:nvSpPr>
        <p:spPr>
          <a:xfrm>
            <a:off x="4224338" y="5661025"/>
            <a:ext cx="5903912" cy="584775"/>
          </a:xfrm>
          <a:prstGeom prst="rect">
            <a:avLst/>
          </a:prstGeom>
          <a:noFill/>
        </p:spPr>
        <p:txBody>
          <a:bodyPr>
            <a:spAutoFit/>
          </a:bodyPr>
          <a:lstStyle/>
          <a:p>
            <a:pPr>
              <a:defRPr/>
            </a:pPr>
            <a:r>
              <a:rPr lang="da-DK" sz="1600" dirty="0">
                <a:solidFill>
                  <a:schemeClr val="tx1">
                    <a:lumMod val="50000"/>
                    <a:lumOff val="50000"/>
                  </a:schemeClr>
                </a:solidFill>
                <a:latin typeface="Arial" pitchFamily="34" charset="0"/>
                <a:cs typeface="Arial" pitchFamily="34" charset="0"/>
              </a:rPr>
              <a:t>Stagnated HIV epidemic in the West/Centre, escalating HIV epidemic in the Eastern region</a:t>
            </a:r>
          </a:p>
        </p:txBody>
      </p:sp>
      <p:pic>
        <p:nvPicPr>
          <p:cNvPr id="6" name="Picture 5">
            <a:extLst>
              <a:ext uri="{FF2B5EF4-FFF2-40B4-BE49-F238E27FC236}">
                <a16:creationId xmlns:a16="http://schemas.microsoft.com/office/drawing/2014/main" id="{BADCBF6F-10C2-4954-A830-8133EC978D0C}"/>
              </a:ext>
            </a:extLst>
          </p:cNvPr>
          <p:cNvPicPr>
            <a:picLocks noChangeAspect="1"/>
          </p:cNvPicPr>
          <p:nvPr/>
        </p:nvPicPr>
        <p:blipFill>
          <a:blip r:embed="rId3"/>
          <a:stretch>
            <a:fillRect/>
          </a:stretch>
        </p:blipFill>
        <p:spPr>
          <a:xfrm>
            <a:off x="2601686" y="1269244"/>
            <a:ext cx="9590314" cy="4427242"/>
          </a:xfrm>
          <a:prstGeom prst="rect">
            <a:avLst/>
          </a:prstGeom>
        </p:spPr>
      </p:pic>
      <p:sp>
        <p:nvSpPr>
          <p:cNvPr id="11" name="Text Box 6">
            <a:extLst>
              <a:ext uri="{FF2B5EF4-FFF2-40B4-BE49-F238E27FC236}">
                <a16:creationId xmlns:a16="http://schemas.microsoft.com/office/drawing/2014/main" id="{BC2925B7-58B4-4C3B-BE39-321567A3ED0B}"/>
              </a:ext>
            </a:extLst>
          </p:cNvPr>
          <p:cNvSpPr txBox="1">
            <a:spLocks noChangeArrowheads="1"/>
          </p:cNvSpPr>
          <p:nvPr/>
        </p:nvSpPr>
        <p:spPr bwMode="auto">
          <a:xfrm>
            <a:off x="7892143" y="6138078"/>
            <a:ext cx="3332172" cy="215444"/>
          </a:xfrm>
          <a:prstGeom prst="rect">
            <a:avLst/>
          </a:prstGeom>
          <a:noFill/>
          <a:ln w="9525">
            <a:noFill/>
            <a:miter lim="800000"/>
            <a:headEnd/>
            <a:tailEnd/>
          </a:ln>
        </p:spPr>
        <p:txBody>
          <a:bodyPr wrap="square">
            <a:spAutoFit/>
          </a:bodyPr>
          <a:lstStyle/>
          <a:p>
            <a:pPr algn="r">
              <a:defRPr/>
            </a:pPr>
            <a:r>
              <a:rPr lang="en-GB" sz="800" dirty="0">
                <a:solidFill>
                  <a:schemeClr val="tx1">
                    <a:lumMod val="50000"/>
                    <a:lumOff val="50000"/>
                  </a:schemeClr>
                </a:solidFill>
                <a:latin typeface="Arial" pitchFamily="34" charset="0"/>
                <a:cs typeface="Arial" pitchFamily="34" charset="0"/>
              </a:rPr>
              <a:t>ECDC 2018 HIV/AIDS Surveillance in Europe 2018-2017 data</a:t>
            </a:r>
          </a:p>
        </p:txBody>
      </p:sp>
    </p:spTree>
    <p:extLst>
      <p:ext uri="{BB962C8B-B14F-4D97-AF65-F5344CB8AC3E}">
        <p14:creationId xmlns:p14="http://schemas.microsoft.com/office/powerpoint/2010/main" val="428182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a:xfrm>
            <a:off x="2188029" y="188963"/>
            <a:ext cx="9775371" cy="1080000"/>
          </a:xfrm>
        </p:spPr>
        <p:txBody>
          <a:bodyPr>
            <a:normAutofit/>
          </a:bodyPr>
          <a:lstStyle/>
          <a:p>
            <a:pPr algn="ctr" eaLnBrk="1" hangingPunct="1"/>
            <a:r>
              <a:rPr lang="en-GB" sz="3600" dirty="0">
                <a:latin typeface="Arial" charset="0"/>
                <a:cs typeface="Arial" charset="0"/>
              </a:rPr>
              <a:t>Monitoring and Evaluation</a:t>
            </a:r>
            <a:br>
              <a:rPr lang="en-GB" sz="3600" dirty="0">
                <a:latin typeface="Arial" charset="0"/>
                <a:cs typeface="Arial" charset="0"/>
              </a:rPr>
            </a:br>
            <a:r>
              <a:rPr lang="en-GB" sz="2200" dirty="0">
                <a:latin typeface="Arial" charset="0"/>
                <a:cs typeface="Arial" charset="0"/>
              </a:rPr>
              <a:t>Examples of indicators for monitoring at national level</a:t>
            </a:r>
            <a:endParaRPr lang="en-GB" sz="2000" dirty="0">
              <a:latin typeface="Arial" charset="0"/>
              <a:cs typeface="Arial" charset="0"/>
            </a:endParaRPr>
          </a:p>
        </p:txBody>
      </p:sp>
      <p:graphicFrame>
        <p:nvGraphicFramePr>
          <p:cNvPr id="15" name="Content Placeholder 2"/>
          <p:cNvGraphicFramePr>
            <a:graphicFrameLocks noGrp="1"/>
          </p:cNvGraphicFramePr>
          <p:nvPr>
            <p:ph idx="1"/>
            <p:extLst/>
          </p:nvPr>
        </p:nvGraphicFramePr>
        <p:xfrm>
          <a:off x="4095647" y="1307334"/>
          <a:ext cx="6400802" cy="4989732"/>
        </p:xfrm>
        <a:graphic>
          <a:graphicData uri="http://schemas.openxmlformats.org/drawingml/2006/table">
            <a:tbl>
              <a:tblPr firstRow="1" bandRow="1">
                <a:tableStyleId>{5C22544A-7EE6-4342-B048-85BDC9FD1C3A}</a:tableStyleId>
              </a:tblPr>
              <a:tblGrid>
                <a:gridCol w="1083063">
                  <a:extLst>
                    <a:ext uri="{9D8B030D-6E8A-4147-A177-3AD203B41FA5}">
                      <a16:colId xmlns:a16="http://schemas.microsoft.com/office/drawing/2014/main" val="20000"/>
                    </a:ext>
                  </a:extLst>
                </a:gridCol>
                <a:gridCol w="5317739">
                  <a:extLst>
                    <a:ext uri="{9D8B030D-6E8A-4147-A177-3AD203B41FA5}">
                      <a16:colId xmlns:a16="http://schemas.microsoft.com/office/drawing/2014/main" val="20001"/>
                    </a:ext>
                  </a:extLst>
                </a:gridCol>
              </a:tblGrid>
              <a:tr h="295812">
                <a:tc gridSpan="2">
                  <a:txBody>
                    <a:bodyPr/>
                    <a:lstStyle/>
                    <a:p>
                      <a:pPr algn="ctr"/>
                      <a:r>
                        <a:rPr lang="en-GB" sz="1200" dirty="0">
                          <a:latin typeface="Arial" pitchFamily="34" charset="0"/>
                          <a:cs typeface="Arial" pitchFamily="34" charset="0"/>
                        </a:rPr>
                        <a:t>Examples of</a:t>
                      </a:r>
                      <a:r>
                        <a:rPr lang="en-GB" sz="1200" baseline="0" dirty="0">
                          <a:latin typeface="Arial" pitchFamily="34" charset="0"/>
                          <a:cs typeface="Arial" pitchFamily="34" charset="0"/>
                        </a:rPr>
                        <a:t> indicators</a:t>
                      </a:r>
                      <a:endParaRPr lang="en-GB" sz="1200" dirty="0">
                        <a:latin typeface="Arial" pitchFamily="34" charset="0"/>
                        <a:cs typeface="Arial"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9640"/>
                    </a:solidFill>
                  </a:tcPr>
                </a:tc>
                <a:tc hMerge="1">
                  <a:txBody>
                    <a:bodyPr/>
                    <a:lstStyle/>
                    <a:p>
                      <a:pPr algn="ctr"/>
                      <a:endParaRPr lang="en-GB" sz="1100" dirty="0">
                        <a:latin typeface="Arial" pitchFamily="34" charset="0"/>
                        <a:cs typeface="Arial" pitchFamily="34" charset="0"/>
                      </a:endParaRPr>
                    </a:p>
                  </a:txBody>
                  <a:tcPr/>
                </a:tc>
                <a:extLst>
                  <a:ext uri="{0D108BD9-81ED-4DB2-BD59-A6C34878D82A}">
                    <a16:rowId xmlns:a16="http://schemas.microsoft.com/office/drawing/2014/main" val="10000"/>
                  </a:ext>
                </a:extLst>
              </a:tr>
              <a:tr h="0">
                <a:tc rowSpan="7">
                  <a:txBody>
                    <a:bodyPr/>
                    <a:lstStyle/>
                    <a:p>
                      <a:r>
                        <a:rPr lang="en-GB" sz="1200" kern="1200" dirty="0">
                          <a:solidFill>
                            <a:schemeClr val="tx1">
                              <a:lumMod val="50000"/>
                              <a:lumOff val="50000"/>
                            </a:schemeClr>
                          </a:solidFill>
                          <a:latin typeface="Arial" pitchFamily="34" charset="0"/>
                          <a:ea typeface="+mn-ea"/>
                          <a:cs typeface="Arial" pitchFamily="34" charset="0"/>
                        </a:rPr>
                        <a:t>Process Indicators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kern="1200" dirty="0">
                          <a:solidFill>
                            <a:schemeClr val="tx1">
                              <a:lumMod val="50000"/>
                              <a:lumOff val="50000"/>
                            </a:schemeClr>
                          </a:solidFill>
                          <a:latin typeface="Arial" pitchFamily="34" charset="0"/>
                          <a:ea typeface="+mn-ea"/>
                          <a:cs typeface="Arial" pitchFamily="34" charset="0"/>
                        </a:rPr>
                        <a:t>Existence of national testing policies and guidelines that are consistent with international standards (WHO/UNAIDS)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vMerge="1">
                  <a:txBody>
                    <a:bodyPr/>
                    <a:lstStyle/>
                    <a:p>
                      <a:endParaRPr lang="en-GB"/>
                    </a:p>
                  </a:txBody>
                  <a:tcPr/>
                </a:tc>
                <a:tc>
                  <a:txBody>
                    <a:bodyPr/>
                    <a:lstStyle/>
                    <a:p>
                      <a:r>
                        <a:rPr lang="en-GB" sz="1000" kern="1200" dirty="0">
                          <a:solidFill>
                            <a:schemeClr val="tx1">
                              <a:lumMod val="50000"/>
                              <a:lumOff val="50000"/>
                            </a:schemeClr>
                          </a:solidFill>
                          <a:latin typeface="Arial" pitchFamily="34" charset="0"/>
                          <a:ea typeface="+mn-ea"/>
                          <a:cs typeface="Arial" pitchFamily="34" charset="0"/>
                        </a:rPr>
                        <a:t>% men and women who had an HIV test in the last 12 months and know the results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vMerge="1">
                  <a:txBody>
                    <a:bodyPr/>
                    <a:lstStyle/>
                    <a:p>
                      <a:endParaRPr lang="en-GB"/>
                    </a:p>
                  </a:txBody>
                  <a:tcPr/>
                </a:tc>
                <a:tc>
                  <a:txBody>
                    <a:bodyPr/>
                    <a:lstStyle/>
                    <a:p>
                      <a:r>
                        <a:rPr lang="en-GB" sz="1000" kern="1200" dirty="0">
                          <a:solidFill>
                            <a:schemeClr val="tx1">
                              <a:lumMod val="50000"/>
                              <a:lumOff val="50000"/>
                            </a:schemeClr>
                          </a:solidFill>
                          <a:latin typeface="Arial" pitchFamily="34" charset="0"/>
                          <a:ea typeface="+mn-ea"/>
                          <a:cs typeface="Arial" pitchFamily="34" charset="0"/>
                        </a:rPr>
                        <a:t>% of populations at higher risk (MSM, IDU, migrants) who had an HIV test in the last 12 months and know their results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vMerge="1">
                  <a:txBody>
                    <a:bodyPr/>
                    <a:lstStyle/>
                    <a:p>
                      <a:endParaRPr lang="en-GB"/>
                    </a:p>
                  </a:txBody>
                  <a:tcPr/>
                </a:tc>
                <a:tc>
                  <a:txBody>
                    <a:bodyPr/>
                    <a:lstStyle/>
                    <a:p>
                      <a:r>
                        <a:rPr lang="en-GB" sz="1000" kern="1200" dirty="0">
                          <a:solidFill>
                            <a:schemeClr val="tx1">
                              <a:lumMod val="50000"/>
                              <a:lumOff val="50000"/>
                            </a:schemeClr>
                          </a:solidFill>
                          <a:latin typeface="Arial" pitchFamily="34" charset="0"/>
                          <a:ea typeface="+mn-ea"/>
                          <a:cs typeface="Arial" pitchFamily="34" charset="0"/>
                        </a:rPr>
                        <a:t>% of pregnant women who have been tested for HIV in the last 12 months and know their results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vMerge="1">
                  <a:txBody>
                    <a:bodyPr/>
                    <a:lstStyle/>
                    <a:p>
                      <a:endParaRPr lang="en-GB"/>
                    </a:p>
                  </a:txBody>
                  <a:tcPr/>
                </a:tc>
                <a:tc>
                  <a:txBody>
                    <a:bodyPr/>
                    <a:lstStyle/>
                    <a:p>
                      <a:r>
                        <a:rPr lang="en-GB" sz="1000" kern="1200" dirty="0">
                          <a:solidFill>
                            <a:schemeClr val="tx1">
                              <a:lumMod val="50000"/>
                              <a:lumOff val="50000"/>
                            </a:schemeClr>
                          </a:solidFill>
                          <a:latin typeface="Arial" pitchFamily="34" charset="0"/>
                          <a:ea typeface="+mn-ea"/>
                          <a:cs typeface="Arial" pitchFamily="34" charset="0"/>
                        </a:rPr>
                        <a:t>% of TB patients who have been tested for HIV in the last 12 months and know their results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vMerge="1">
                  <a:txBody>
                    <a:bodyPr/>
                    <a:lstStyle/>
                    <a:p>
                      <a:endParaRPr lang="en-GB"/>
                    </a:p>
                  </a:txBody>
                  <a:tcPr/>
                </a:tc>
                <a:tc>
                  <a:txBody>
                    <a:bodyPr/>
                    <a:lstStyle/>
                    <a:p>
                      <a:r>
                        <a:rPr lang="en-GB" sz="1000" kern="1200" dirty="0">
                          <a:solidFill>
                            <a:schemeClr val="tx1">
                              <a:lumMod val="50000"/>
                              <a:lumOff val="50000"/>
                            </a:schemeClr>
                          </a:solidFill>
                          <a:latin typeface="Arial" pitchFamily="34" charset="0"/>
                          <a:ea typeface="+mn-ea"/>
                          <a:cs typeface="Arial" pitchFamily="34" charset="0"/>
                        </a:rPr>
                        <a:t>% of STI patients who have been tested for HIV in the last 12 months and know their results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vMerge="1">
                  <a:txBody>
                    <a:bodyPr/>
                    <a:lstStyle/>
                    <a:p>
                      <a:endParaRPr lang="en-GB" dirty="0"/>
                    </a:p>
                  </a:txBody>
                  <a:tcPr/>
                </a:tc>
                <a:tc>
                  <a:txBody>
                    <a:bodyPr/>
                    <a:lstStyle/>
                    <a:p>
                      <a:r>
                        <a:rPr lang="en-GB" sz="1000" kern="1200" dirty="0">
                          <a:solidFill>
                            <a:schemeClr val="tx1">
                              <a:lumMod val="50000"/>
                              <a:lumOff val="50000"/>
                            </a:schemeClr>
                          </a:solidFill>
                          <a:latin typeface="Arial" pitchFamily="34" charset="0"/>
                          <a:ea typeface="+mn-ea"/>
                          <a:cs typeface="Arial" pitchFamily="34" charset="0"/>
                        </a:rPr>
                        <a:t>Number and proportions of persons offered testing stratified by setting (particularly, anonymous testing sites and primary care sites)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0">
                <a:tc rowSpan="6">
                  <a:txBody>
                    <a:bodyPr/>
                    <a:lstStyle/>
                    <a:p>
                      <a:r>
                        <a:rPr lang="en-GB" sz="1200" kern="1200" dirty="0">
                          <a:solidFill>
                            <a:schemeClr val="tx1">
                              <a:lumMod val="50000"/>
                              <a:lumOff val="50000"/>
                            </a:schemeClr>
                          </a:solidFill>
                          <a:latin typeface="Arial" pitchFamily="34" charset="0"/>
                          <a:ea typeface="+mn-ea"/>
                          <a:cs typeface="Arial" pitchFamily="34" charset="0"/>
                        </a:rPr>
                        <a:t>Outcome indicators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kern="1200" dirty="0">
                          <a:solidFill>
                            <a:schemeClr val="tx1">
                              <a:lumMod val="50000"/>
                              <a:lumOff val="50000"/>
                            </a:schemeClr>
                          </a:solidFill>
                          <a:latin typeface="Arial" pitchFamily="34" charset="0"/>
                          <a:ea typeface="+mn-ea"/>
                          <a:cs typeface="Arial" pitchFamily="34" charset="0"/>
                        </a:rPr>
                        <a:t>Total number of new diagnoses stratified by populations at higher risk including unknowns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0">
                <a:tc vMerge="1">
                  <a:txBody>
                    <a:bodyPr/>
                    <a:lstStyle/>
                    <a:p>
                      <a:endParaRPr lang="en-GB" dirty="0"/>
                    </a:p>
                  </a:txBody>
                  <a:tcPr/>
                </a:tc>
                <a:tc>
                  <a:txBody>
                    <a:bodyPr/>
                    <a:lstStyle/>
                    <a:p>
                      <a:r>
                        <a:rPr lang="en-GB" sz="1000" kern="1200" dirty="0">
                          <a:solidFill>
                            <a:schemeClr val="tx1">
                              <a:lumMod val="50000"/>
                              <a:lumOff val="50000"/>
                            </a:schemeClr>
                          </a:solidFill>
                          <a:latin typeface="Arial" pitchFamily="34" charset="0"/>
                          <a:ea typeface="+mn-ea"/>
                          <a:cs typeface="Arial" pitchFamily="34" charset="0"/>
                        </a:rPr>
                        <a:t>Number and % of new diagnoses which are diagnosed late with CD4 &lt;200 (overall and by population at higher risk)</a:t>
                      </a:r>
                    </a:p>
                    <a:p>
                      <a:r>
                        <a:rPr lang="en-GB" sz="1000" kern="1200" dirty="0">
                          <a:solidFill>
                            <a:schemeClr val="tx1">
                              <a:lumMod val="50000"/>
                              <a:lumOff val="50000"/>
                            </a:schemeClr>
                          </a:solidFill>
                          <a:latin typeface="Arial" pitchFamily="34" charset="0"/>
                          <a:ea typeface="+mn-ea"/>
                          <a:cs typeface="Arial" pitchFamily="34" charset="0"/>
                        </a:rPr>
                        <a:t>Number and % of new diagnoses which are diagnosed late with CD4 &lt;350 (overall and by population at higher risk)</a:t>
                      </a:r>
                    </a:p>
                    <a:p>
                      <a:r>
                        <a:rPr lang="en-GB" sz="1000" kern="1200" dirty="0">
                          <a:solidFill>
                            <a:schemeClr val="tx1">
                              <a:lumMod val="50000"/>
                              <a:lumOff val="50000"/>
                            </a:schemeClr>
                          </a:solidFill>
                          <a:latin typeface="Arial" pitchFamily="34" charset="0"/>
                          <a:ea typeface="+mn-ea"/>
                          <a:cs typeface="Arial" pitchFamily="34" charset="0"/>
                        </a:rPr>
                        <a:t>Number and % of new diagnoses which are diagnosed late with AIDS at presentation (overall and by overall and by population at higher risk)</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0">
                <a:tc vMerge="1">
                  <a:txBody>
                    <a:bodyPr/>
                    <a:lstStyle/>
                    <a:p>
                      <a:endParaRPr lang="en-GB" dirty="0"/>
                    </a:p>
                  </a:txBody>
                  <a:tcPr/>
                </a:tc>
                <a:tc>
                  <a:txBody>
                    <a:bodyPr/>
                    <a:lstStyle/>
                    <a:p>
                      <a:r>
                        <a:rPr lang="en-GB" sz="1000" kern="1200" dirty="0">
                          <a:solidFill>
                            <a:schemeClr val="tx1">
                              <a:lumMod val="50000"/>
                              <a:lumOff val="50000"/>
                            </a:schemeClr>
                          </a:solidFill>
                          <a:latin typeface="Arial" pitchFamily="34" charset="0"/>
                          <a:ea typeface="+mn-ea"/>
                          <a:cs typeface="Arial" pitchFamily="34" charset="0"/>
                        </a:rPr>
                        <a:t>% new diagnoses who are recently infected (RITA or other seroconversion algorithms)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0">
                <a:tc vMerge="1">
                  <a:txBody>
                    <a:bodyPr/>
                    <a:lstStyle/>
                    <a:p>
                      <a:endParaRPr lang="en-GB" dirty="0"/>
                    </a:p>
                  </a:txBody>
                  <a:tcPr/>
                </a:tc>
                <a:tc>
                  <a:txBody>
                    <a:bodyPr/>
                    <a:lstStyle/>
                    <a:p>
                      <a:r>
                        <a:rPr lang="en-GB" sz="1000" kern="1200" dirty="0">
                          <a:solidFill>
                            <a:schemeClr val="tx1">
                              <a:lumMod val="50000"/>
                              <a:lumOff val="50000"/>
                            </a:schemeClr>
                          </a:solidFill>
                          <a:latin typeface="Arial" pitchFamily="34" charset="0"/>
                          <a:ea typeface="+mn-ea"/>
                          <a:cs typeface="Arial" pitchFamily="34" charset="0"/>
                        </a:rPr>
                        <a:t>% of newly diagnosed individuals who are successfully transferred to care within three months (overall and by population at higher risk)</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0">
                <a:tc vMerge="1">
                  <a:txBody>
                    <a:bodyPr/>
                    <a:lstStyle/>
                    <a:p>
                      <a:endParaRPr lang="en-GB" dirty="0"/>
                    </a:p>
                  </a:txBody>
                  <a:tcPr/>
                </a:tc>
                <a:tc>
                  <a:txBody>
                    <a:bodyPr/>
                    <a:lstStyle/>
                    <a:p>
                      <a:r>
                        <a:rPr lang="en-GB" sz="1000" kern="1200" dirty="0">
                          <a:solidFill>
                            <a:schemeClr val="tx1">
                              <a:lumMod val="50000"/>
                              <a:lumOff val="50000"/>
                            </a:schemeClr>
                          </a:solidFill>
                          <a:latin typeface="Arial" pitchFamily="34" charset="0"/>
                          <a:ea typeface="+mn-ea"/>
                          <a:cs typeface="Arial" pitchFamily="34" charset="0"/>
                        </a:rPr>
                        <a:t>Total number and proportion of undiagnosed infections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0">
                <a:tc vMerge="1">
                  <a:txBody>
                    <a:bodyPr/>
                    <a:lstStyle/>
                    <a:p>
                      <a:endParaRPr lang="en-GB" dirty="0"/>
                    </a:p>
                  </a:txBody>
                  <a:tcPr/>
                </a:tc>
                <a:tc>
                  <a:txBody>
                    <a:bodyPr/>
                    <a:lstStyle/>
                    <a:p>
                      <a:r>
                        <a:rPr lang="en-GB" sz="1000" kern="1200" dirty="0">
                          <a:solidFill>
                            <a:schemeClr val="tx1">
                              <a:lumMod val="50000"/>
                              <a:lumOff val="50000"/>
                            </a:schemeClr>
                          </a:solidFill>
                          <a:latin typeface="Arial" pitchFamily="34" charset="0"/>
                          <a:ea typeface="+mn-ea"/>
                          <a:cs typeface="Arial" pitchFamily="34" charset="0"/>
                        </a:rPr>
                        <a:t>Number and proportion in populations at higher risk of undiagnosed infections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sp>
        <p:nvSpPr>
          <p:cNvPr id="16" name="Tekstboks 5"/>
          <p:cNvSpPr txBox="1">
            <a:spLocks noChangeArrowheads="1"/>
          </p:cNvSpPr>
          <p:nvPr/>
        </p:nvSpPr>
        <p:spPr bwMode="auto">
          <a:xfrm>
            <a:off x="5167953" y="6608094"/>
            <a:ext cx="5447733" cy="230832"/>
          </a:xfrm>
          <a:prstGeom prst="rect">
            <a:avLst/>
          </a:prstGeom>
          <a:noFill/>
          <a:ln w="9525">
            <a:noFill/>
            <a:miter lim="800000"/>
            <a:headEnd/>
            <a:tailEnd/>
          </a:ln>
        </p:spPr>
        <p:txBody>
          <a:bodyPr wrap="square">
            <a:spAutoFit/>
          </a:bodyPr>
          <a:lstStyle/>
          <a:p>
            <a:pPr algn="r"/>
            <a:r>
              <a:rPr lang="en-GB" sz="900" dirty="0">
                <a:solidFill>
                  <a:schemeClr val="tx1">
                    <a:lumMod val="50000"/>
                    <a:lumOff val="50000"/>
                  </a:schemeClr>
                </a:solidFill>
                <a:latin typeface="Arial" pitchFamily="34" charset="0"/>
                <a:cs typeface="Arial" pitchFamily="34" charset="0"/>
              </a:rPr>
              <a:t>ECDC, HIV testing: increasing uptake and effectiveness in the European Union, 2010.</a:t>
            </a:r>
            <a:endParaRPr lang="da-DK" sz="9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962381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2166257" y="336444"/>
            <a:ext cx="9503229" cy="1081087"/>
          </a:xfrm>
        </p:spPr>
        <p:txBody>
          <a:bodyPr>
            <a:normAutofit/>
          </a:bodyPr>
          <a:lstStyle/>
          <a:p>
            <a:pPr algn="ctr" eaLnBrk="1" hangingPunct="1"/>
            <a:r>
              <a:rPr lang="en-GB" sz="3200" dirty="0">
                <a:latin typeface="Arial" charset="0"/>
                <a:cs typeface="Arial" charset="0"/>
              </a:rPr>
              <a:t>Monitoring and Evaluation </a:t>
            </a:r>
            <a:br>
              <a:rPr lang="en-GB" sz="3300" dirty="0">
                <a:latin typeface="Arial" charset="0"/>
                <a:cs typeface="Arial" charset="0"/>
              </a:rPr>
            </a:br>
            <a:r>
              <a:rPr lang="en-GB" sz="2000" dirty="0">
                <a:solidFill>
                  <a:srgbClr val="FF0000"/>
                </a:solidFill>
                <a:latin typeface="Arial" charset="0"/>
                <a:cs typeface="Arial" charset="0"/>
              </a:rPr>
              <a:t>Template slide on country data</a:t>
            </a:r>
          </a:p>
        </p:txBody>
      </p:sp>
      <p:sp>
        <p:nvSpPr>
          <p:cNvPr id="13" name="Pladsholder til indhold 2"/>
          <p:cNvSpPr>
            <a:spLocks noGrp="1"/>
          </p:cNvSpPr>
          <p:nvPr>
            <p:ph idx="1"/>
          </p:nvPr>
        </p:nvSpPr>
        <p:spPr>
          <a:xfrm>
            <a:off x="1579023" y="1439863"/>
            <a:ext cx="10090463" cy="4824412"/>
          </a:xfrm>
        </p:spPr>
        <p:txBody>
          <a:bodyPr>
            <a:normAutofit/>
          </a:bodyPr>
          <a:lstStyle/>
          <a:p>
            <a:pPr marL="0" indent="0">
              <a:buNone/>
              <a:defRPr/>
            </a:pPr>
            <a:r>
              <a:rPr lang="en-GB" sz="2200" dirty="0"/>
              <a:t>Populate this slide with the below:</a:t>
            </a:r>
          </a:p>
          <a:p>
            <a:pPr eaLnBrk="1" hangingPunct="1">
              <a:defRPr/>
            </a:pPr>
            <a:r>
              <a:rPr lang="en-GB" sz="2200" i="1" dirty="0"/>
              <a:t>Has a robust monitoring and evaluation system been implemented?</a:t>
            </a:r>
          </a:p>
          <a:p>
            <a:pPr eaLnBrk="1" hangingPunct="1">
              <a:defRPr/>
            </a:pPr>
            <a:endParaRPr lang="en-GB" sz="2200" i="1" dirty="0"/>
          </a:p>
          <a:p>
            <a:pPr eaLnBrk="1" hangingPunct="1">
              <a:defRPr/>
            </a:pPr>
            <a:r>
              <a:rPr lang="en-GB" sz="2200" i="1" dirty="0"/>
              <a:t>What criteria has been used when deciding indicators?</a:t>
            </a:r>
          </a:p>
          <a:p>
            <a:pPr eaLnBrk="1" hangingPunct="1">
              <a:defRPr/>
            </a:pPr>
            <a:endParaRPr lang="en-GB" sz="2200" i="1" dirty="0"/>
          </a:p>
          <a:p>
            <a:pPr eaLnBrk="1" hangingPunct="1">
              <a:defRPr/>
            </a:pPr>
            <a:r>
              <a:rPr lang="en-GB" sz="2200" i="1" dirty="0"/>
              <a:t>Useful resources:</a:t>
            </a:r>
          </a:p>
          <a:p>
            <a:pPr lvl="1">
              <a:defRPr/>
            </a:pPr>
            <a:r>
              <a:rPr lang="en-GB" sz="2200" i="1" dirty="0">
                <a:hlinkClick r:id="rId3"/>
              </a:rPr>
              <a:t>ECDC</a:t>
            </a:r>
            <a:r>
              <a:rPr lang="en-GB" sz="2200" i="1" dirty="0"/>
              <a:t>: Public health guidance on HIV, hepatitis B and C testing in the EU/EEA (2018)</a:t>
            </a:r>
            <a:endParaRPr lang="en-GB" i="1" dirty="0"/>
          </a:p>
        </p:txBody>
      </p:sp>
    </p:spTree>
    <p:extLst>
      <p:ext uri="{BB962C8B-B14F-4D97-AF65-F5344CB8AC3E}">
        <p14:creationId xmlns:p14="http://schemas.microsoft.com/office/powerpoint/2010/main" val="872847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963863" y="2879725"/>
            <a:ext cx="7200900" cy="1079500"/>
          </a:xfrm>
        </p:spPr>
        <p:txBody>
          <a:bodyPr>
            <a:normAutofit/>
          </a:bodyPr>
          <a:lstStyle/>
          <a:p>
            <a:pPr algn="ctr" eaLnBrk="1" hangingPunct="1"/>
            <a:r>
              <a:rPr lang="en-GB" sz="3200" dirty="0">
                <a:latin typeface="Arial" charset="0"/>
                <a:cs typeface="Arial" charset="0"/>
              </a:rPr>
              <a:t>Conclusions</a:t>
            </a:r>
          </a:p>
        </p:txBody>
      </p:sp>
    </p:spTree>
    <p:extLst>
      <p:ext uri="{BB962C8B-B14F-4D97-AF65-F5344CB8AC3E}">
        <p14:creationId xmlns:p14="http://schemas.microsoft.com/office/powerpoint/2010/main" val="41712363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166257" y="356814"/>
            <a:ext cx="9677400" cy="1081087"/>
          </a:xfrm>
        </p:spPr>
        <p:txBody>
          <a:bodyPr>
            <a:normAutofit/>
          </a:bodyPr>
          <a:lstStyle/>
          <a:p>
            <a:pPr algn="ctr" eaLnBrk="1" hangingPunct="1"/>
            <a:r>
              <a:rPr lang="da-DK" sz="3200" dirty="0">
                <a:latin typeface="Arial" charset="0"/>
                <a:cs typeface="Arial" charset="0"/>
              </a:rPr>
              <a:t>Conclusions</a:t>
            </a:r>
          </a:p>
        </p:txBody>
      </p:sp>
      <p:sp>
        <p:nvSpPr>
          <p:cNvPr id="9" name="Content Placeholder 2"/>
          <p:cNvSpPr>
            <a:spLocks noGrp="1"/>
          </p:cNvSpPr>
          <p:nvPr>
            <p:ph idx="1"/>
          </p:nvPr>
        </p:nvSpPr>
        <p:spPr>
          <a:xfrm>
            <a:off x="1763487" y="1603639"/>
            <a:ext cx="9808028" cy="4824412"/>
          </a:xfrm>
        </p:spPr>
        <p:txBody>
          <a:bodyPr rtlCol="0">
            <a:normAutofit/>
          </a:bodyPr>
          <a:lstStyle/>
          <a:p>
            <a:pPr>
              <a:spcAft>
                <a:spcPts val="0"/>
              </a:spcAft>
              <a:defRPr/>
            </a:pPr>
            <a:r>
              <a:rPr lang="da-DK" dirty="0"/>
              <a:t>Rationale for HIV </a:t>
            </a:r>
            <a:r>
              <a:rPr lang="da-DK" dirty="0" err="1"/>
              <a:t>testing</a:t>
            </a:r>
            <a:r>
              <a:rPr lang="da-DK" dirty="0"/>
              <a:t> (as </a:t>
            </a:r>
            <a:r>
              <a:rPr lang="da-DK" dirty="0" err="1"/>
              <a:t>well</a:t>
            </a:r>
            <a:r>
              <a:rPr lang="da-DK" dirty="0"/>
              <a:t> as, timely treatment and care):</a:t>
            </a:r>
          </a:p>
          <a:p>
            <a:pPr lvl="1">
              <a:spcAft>
                <a:spcPts val="0"/>
              </a:spcAft>
              <a:defRPr/>
            </a:pPr>
            <a:r>
              <a:rPr lang="en-GB" dirty="0"/>
              <a:t>Reduce </a:t>
            </a:r>
            <a:r>
              <a:rPr lang="en-GB" b="1" dirty="0">
                <a:solidFill>
                  <a:srgbClr val="009640"/>
                </a:solidFill>
              </a:rPr>
              <a:t>mortality</a:t>
            </a:r>
            <a:r>
              <a:rPr lang="en-GB" dirty="0"/>
              <a:t> and </a:t>
            </a:r>
            <a:r>
              <a:rPr lang="en-GB" b="1" dirty="0">
                <a:solidFill>
                  <a:srgbClr val="009640"/>
                </a:solidFill>
              </a:rPr>
              <a:t>morbidity</a:t>
            </a:r>
          </a:p>
          <a:p>
            <a:pPr lvl="1">
              <a:spcAft>
                <a:spcPts val="0"/>
              </a:spcAft>
              <a:defRPr/>
            </a:pPr>
            <a:r>
              <a:rPr lang="en-GB" dirty="0"/>
              <a:t>Reduce the </a:t>
            </a:r>
            <a:r>
              <a:rPr lang="en-GB" b="1" dirty="0">
                <a:solidFill>
                  <a:srgbClr val="009640"/>
                </a:solidFill>
              </a:rPr>
              <a:t>onward transmission of HIV</a:t>
            </a:r>
          </a:p>
          <a:p>
            <a:pPr lvl="1">
              <a:spcAft>
                <a:spcPts val="0"/>
              </a:spcAft>
              <a:defRPr/>
            </a:pPr>
            <a:r>
              <a:rPr lang="en-GB" dirty="0"/>
              <a:t>Lessen the </a:t>
            </a:r>
            <a:r>
              <a:rPr lang="en-GB" b="1" dirty="0">
                <a:solidFill>
                  <a:srgbClr val="009640"/>
                </a:solidFill>
              </a:rPr>
              <a:t>economic burden </a:t>
            </a:r>
            <a:r>
              <a:rPr lang="en-GB" dirty="0"/>
              <a:t>for health systems</a:t>
            </a:r>
          </a:p>
          <a:p>
            <a:pPr lvl="1">
              <a:spcAft>
                <a:spcPts val="0"/>
              </a:spcAft>
              <a:defRPr/>
            </a:pPr>
            <a:endParaRPr lang="en-GB" sz="2000" dirty="0"/>
          </a:p>
          <a:p>
            <a:pPr>
              <a:spcAft>
                <a:spcPts val="0"/>
              </a:spcAft>
              <a:defRPr/>
            </a:pPr>
            <a:r>
              <a:rPr lang="en-GB" b="1" dirty="0">
                <a:solidFill>
                  <a:srgbClr val="009640"/>
                </a:solidFill>
              </a:rPr>
              <a:t>Barriers to HIV testing</a:t>
            </a:r>
            <a:r>
              <a:rPr lang="en-GB" dirty="0">
                <a:solidFill>
                  <a:srgbClr val="009640"/>
                </a:solidFill>
              </a:rPr>
              <a:t> </a:t>
            </a:r>
            <a:r>
              <a:rPr lang="en-GB" dirty="0"/>
              <a:t>may exist at three different levels:</a:t>
            </a:r>
            <a:endParaRPr lang="en-GB" sz="2400" dirty="0"/>
          </a:p>
          <a:p>
            <a:pPr lvl="1">
              <a:spcAft>
                <a:spcPts val="0"/>
              </a:spcAft>
              <a:buFont typeface="Arial" pitchFamily="34" charset="0"/>
              <a:buChar char="–"/>
              <a:defRPr/>
            </a:pPr>
            <a:r>
              <a:rPr lang="en-GB" dirty="0"/>
              <a:t>Patient level</a:t>
            </a:r>
          </a:p>
          <a:p>
            <a:pPr lvl="1">
              <a:spcAft>
                <a:spcPts val="0"/>
              </a:spcAft>
              <a:buFont typeface="Arial" pitchFamily="34" charset="0"/>
              <a:buChar char="–"/>
              <a:defRPr/>
            </a:pPr>
            <a:r>
              <a:rPr lang="en-GB" dirty="0"/>
              <a:t>Healthcare provider level</a:t>
            </a:r>
          </a:p>
          <a:p>
            <a:pPr lvl="1">
              <a:spcAft>
                <a:spcPts val="0"/>
              </a:spcAft>
              <a:buFont typeface="Arial" pitchFamily="34" charset="0"/>
              <a:buChar char="–"/>
              <a:defRPr/>
            </a:pPr>
            <a:r>
              <a:rPr lang="en-GB" dirty="0"/>
              <a:t>Institutional/policy level</a:t>
            </a:r>
          </a:p>
          <a:p>
            <a:pPr>
              <a:spcAft>
                <a:spcPts val="0"/>
              </a:spcAft>
              <a:defRPr/>
            </a:pPr>
            <a:endParaRPr lang="da-DK" sz="3600" dirty="0"/>
          </a:p>
        </p:txBody>
      </p:sp>
    </p:spTree>
    <p:extLst>
      <p:ext uri="{BB962C8B-B14F-4D97-AF65-F5344CB8AC3E}">
        <p14:creationId xmlns:p14="http://schemas.microsoft.com/office/powerpoint/2010/main" val="153445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75113" y="356814"/>
            <a:ext cx="9372599" cy="1081087"/>
          </a:xfrm>
        </p:spPr>
        <p:txBody>
          <a:bodyPr>
            <a:normAutofit/>
          </a:bodyPr>
          <a:lstStyle/>
          <a:p>
            <a:pPr algn="ctr" eaLnBrk="1" hangingPunct="1"/>
            <a:r>
              <a:rPr lang="da-DK" sz="3200" dirty="0">
                <a:latin typeface="Arial" charset="0"/>
                <a:cs typeface="Arial" charset="0"/>
              </a:rPr>
              <a:t>Conclusions</a:t>
            </a:r>
          </a:p>
        </p:txBody>
      </p:sp>
      <p:sp>
        <p:nvSpPr>
          <p:cNvPr id="11" name="Content Placeholder 2"/>
          <p:cNvSpPr txBox="1">
            <a:spLocks/>
          </p:cNvSpPr>
          <p:nvPr/>
        </p:nvSpPr>
        <p:spPr>
          <a:xfrm>
            <a:off x="2166257" y="1268761"/>
            <a:ext cx="9372600" cy="52292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sz="2400" dirty="0">
                <a:solidFill>
                  <a:schemeClr val="bg1">
                    <a:lumMod val="50000"/>
                  </a:schemeClr>
                </a:solidFill>
                <a:latin typeface="Arial" panose="020B0604020202020204" pitchFamily="34" charset="0"/>
                <a:cs typeface="Arial" panose="020B0604020202020204" pitchFamily="34" charset="0"/>
              </a:rPr>
              <a:t>Populations at high risk should be targeted with </a:t>
            </a:r>
            <a:r>
              <a:rPr lang="en-GB" sz="2400" b="1" dirty="0">
                <a:solidFill>
                  <a:srgbClr val="009640"/>
                </a:solidFill>
                <a:latin typeface="Arial" panose="020B0604020202020204" pitchFamily="34" charset="0"/>
                <a:cs typeface="Arial" panose="020B0604020202020204" pitchFamily="34" charset="0"/>
              </a:rPr>
              <a:t>focused interventions</a:t>
            </a:r>
          </a:p>
          <a:p>
            <a:pPr>
              <a:defRPr/>
            </a:pPr>
            <a:r>
              <a:rPr lang="en-GB" sz="2400" dirty="0">
                <a:solidFill>
                  <a:schemeClr val="bg1">
                    <a:lumMod val="50000"/>
                  </a:schemeClr>
                </a:solidFill>
                <a:latin typeface="Arial" panose="020B0604020202020204" pitchFamily="34" charset="0"/>
                <a:cs typeface="Arial" panose="020B0604020202020204" pitchFamily="34" charset="0"/>
              </a:rPr>
              <a:t>National </a:t>
            </a:r>
            <a:r>
              <a:rPr lang="en-GB" sz="2400" b="1" dirty="0">
                <a:solidFill>
                  <a:srgbClr val="009640"/>
                </a:solidFill>
                <a:latin typeface="Arial" panose="020B0604020202020204" pitchFamily="34" charset="0"/>
                <a:cs typeface="Arial" panose="020B0604020202020204" pitchFamily="34" charset="0"/>
              </a:rPr>
              <a:t>HIV testing guidelines should be implemented </a:t>
            </a:r>
            <a:r>
              <a:rPr lang="en-GB" sz="2400" dirty="0">
                <a:solidFill>
                  <a:schemeClr val="bg1">
                    <a:lumMod val="50000"/>
                  </a:schemeClr>
                </a:solidFill>
                <a:latin typeface="Arial" panose="020B0604020202020204" pitchFamily="34" charset="0"/>
                <a:cs typeface="Arial" panose="020B0604020202020204" pitchFamily="34" charset="0"/>
              </a:rPr>
              <a:t>and should take an ethical approach based on human rights principles aligning with international recommendations</a:t>
            </a:r>
          </a:p>
          <a:p>
            <a:pPr>
              <a:defRPr/>
            </a:pPr>
            <a:r>
              <a:rPr lang="en-GB" sz="2400" dirty="0">
                <a:solidFill>
                  <a:schemeClr val="bg1">
                    <a:lumMod val="50000"/>
                  </a:schemeClr>
                </a:solidFill>
                <a:latin typeface="Arial" panose="020B0604020202020204" pitchFamily="34" charset="0"/>
                <a:cs typeface="Arial" panose="020B0604020202020204" pitchFamily="34" charset="0"/>
              </a:rPr>
              <a:t>Training and awareness raising is crucial in order to </a:t>
            </a:r>
            <a:r>
              <a:rPr lang="en-GB" sz="2400" b="1" dirty="0">
                <a:solidFill>
                  <a:srgbClr val="009640"/>
                </a:solidFill>
                <a:latin typeface="Arial" panose="020B0604020202020204" pitchFamily="34" charset="0"/>
                <a:cs typeface="Arial" panose="020B0604020202020204" pitchFamily="34" charset="0"/>
              </a:rPr>
              <a:t>normalise HIV testing in the healthcare system</a:t>
            </a:r>
            <a:r>
              <a:rPr lang="en-GB" sz="2400" dirty="0">
                <a:solidFill>
                  <a:schemeClr val="bg1">
                    <a:lumMod val="50000"/>
                  </a:schemeClr>
                </a:solidFill>
                <a:latin typeface="Arial" panose="020B0604020202020204" pitchFamily="34" charset="0"/>
                <a:cs typeface="Arial" panose="020B0604020202020204" pitchFamily="34" charset="0"/>
              </a:rPr>
              <a:t>, e.g. by implementing indicator condition-guided HIV testing </a:t>
            </a:r>
          </a:p>
          <a:p>
            <a:pPr>
              <a:defRPr/>
            </a:pPr>
            <a:r>
              <a:rPr lang="en-GB" sz="2400" dirty="0">
                <a:solidFill>
                  <a:schemeClr val="bg1">
                    <a:lumMod val="50000"/>
                  </a:schemeClr>
                </a:solidFill>
                <a:latin typeface="Arial" panose="020B0604020202020204" pitchFamily="34" charset="0"/>
                <a:cs typeface="Arial" panose="020B0604020202020204" pitchFamily="34" charset="0"/>
              </a:rPr>
              <a:t>Laws that jeopardise HIV prevention efforts should be </a:t>
            </a:r>
            <a:r>
              <a:rPr lang="en-GB" sz="2400" b="1" dirty="0">
                <a:solidFill>
                  <a:srgbClr val="009640"/>
                </a:solidFill>
                <a:latin typeface="Arial" panose="020B0604020202020204" pitchFamily="34" charset="0"/>
                <a:cs typeface="Arial" panose="020B0604020202020204" pitchFamily="34" charset="0"/>
              </a:rPr>
              <a:t>abolished</a:t>
            </a:r>
          </a:p>
          <a:p>
            <a:pPr>
              <a:defRPr/>
            </a:pPr>
            <a:r>
              <a:rPr lang="en-GB" sz="2400" dirty="0">
                <a:solidFill>
                  <a:schemeClr val="bg1">
                    <a:lumMod val="50000"/>
                  </a:schemeClr>
                </a:solidFill>
                <a:latin typeface="Arial" panose="020B0604020202020204" pitchFamily="34" charset="0"/>
                <a:cs typeface="Arial" panose="020B0604020202020204" pitchFamily="34" charset="0"/>
              </a:rPr>
              <a:t>Monitoring and </a:t>
            </a:r>
            <a:r>
              <a:rPr lang="en-GB" sz="2400" b="1" dirty="0">
                <a:solidFill>
                  <a:srgbClr val="009640"/>
                </a:solidFill>
                <a:latin typeface="Arial" panose="020B0604020202020204" pitchFamily="34" charset="0"/>
                <a:cs typeface="Arial" panose="020B0604020202020204" pitchFamily="34" charset="0"/>
              </a:rPr>
              <a:t>evaluation</a:t>
            </a:r>
            <a:r>
              <a:rPr lang="en-GB" sz="2400" dirty="0">
                <a:solidFill>
                  <a:srgbClr val="009640"/>
                </a:solidFill>
                <a:latin typeface="Arial" panose="020B0604020202020204" pitchFamily="34" charset="0"/>
                <a:cs typeface="Arial" panose="020B0604020202020204" pitchFamily="34" charset="0"/>
              </a:rPr>
              <a:t> </a:t>
            </a:r>
            <a:r>
              <a:rPr lang="en-GB" sz="2400" dirty="0">
                <a:solidFill>
                  <a:schemeClr val="bg1">
                    <a:lumMod val="50000"/>
                  </a:schemeClr>
                </a:solidFill>
                <a:latin typeface="Arial" panose="020B0604020202020204" pitchFamily="34" charset="0"/>
                <a:cs typeface="Arial" panose="020B0604020202020204" pitchFamily="34" charset="0"/>
              </a:rPr>
              <a:t>systems should be implemented</a:t>
            </a:r>
          </a:p>
          <a:p>
            <a:pPr>
              <a:defRP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8459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73086" y="548681"/>
            <a:ext cx="9285514" cy="1081087"/>
          </a:xfrm>
        </p:spPr>
        <p:txBody>
          <a:bodyPr>
            <a:normAutofit/>
          </a:bodyPr>
          <a:lstStyle/>
          <a:p>
            <a:pPr algn="ctr" eaLnBrk="1" hangingPunct="1"/>
            <a:r>
              <a:rPr lang="en-GB" sz="3200" dirty="0">
                <a:latin typeface="Arial" charset="0"/>
                <a:cs typeface="Arial" charset="0"/>
              </a:rPr>
              <a:t>Examples of Efforts to Scale Up </a:t>
            </a:r>
            <a:br>
              <a:rPr lang="en-GB" sz="3200" dirty="0">
                <a:latin typeface="Arial" charset="0"/>
                <a:cs typeface="Arial" charset="0"/>
              </a:rPr>
            </a:br>
            <a:r>
              <a:rPr lang="en-GB" sz="3200" dirty="0">
                <a:latin typeface="Arial" charset="0"/>
                <a:cs typeface="Arial" charset="0"/>
              </a:rPr>
              <a:t>HIV Testing</a:t>
            </a:r>
          </a:p>
        </p:txBody>
      </p:sp>
      <p:sp>
        <p:nvSpPr>
          <p:cNvPr id="12" name="Content Placeholder 2"/>
          <p:cNvSpPr>
            <a:spLocks noGrp="1"/>
          </p:cNvSpPr>
          <p:nvPr>
            <p:ph idx="1"/>
          </p:nvPr>
        </p:nvSpPr>
        <p:spPr>
          <a:xfrm>
            <a:off x="1763486" y="1881224"/>
            <a:ext cx="9895114" cy="3768462"/>
          </a:xfrm>
        </p:spPr>
        <p:txBody>
          <a:bodyPr/>
          <a:lstStyle/>
          <a:p>
            <a:pPr marL="0" indent="0" algn="ctr">
              <a:buNone/>
            </a:pPr>
            <a:r>
              <a:rPr lang="en-GB" sz="4000" dirty="0"/>
              <a:t>	For examples of testing initiatives visit:</a:t>
            </a:r>
          </a:p>
          <a:p>
            <a:pPr marL="0" indent="0" algn="ctr">
              <a:buNone/>
            </a:pPr>
            <a:endParaRPr lang="en-GB" sz="4000" dirty="0"/>
          </a:p>
          <a:p>
            <a:pPr marL="0" indent="0" algn="ctr">
              <a:buNone/>
            </a:pPr>
            <a:r>
              <a:rPr lang="en-GB" sz="4000" dirty="0"/>
              <a:t>	</a:t>
            </a:r>
            <a:r>
              <a:rPr lang="en-GB" sz="4000" dirty="0">
                <a:hlinkClick r:id="rId3"/>
              </a:rPr>
              <a:t>www.testingweek.eu</a:t>
            </a:r>
            <a:endParaRPr lang="en-GB" sz="4000" dirty="0"/>
          </a:p>
          <a:p>
            <a:pPr marL="0" indent="0" algn="ctr">
              <a:buNone/>
            </a:pPr>
            <a:endParaRPr lang="en-GB" dirty="0">
              <a:solidFill>
                <a:srgbClr val="7F7F7F"/>
              </a:solidFill>
              <a:latin typeface="Arial" charset="0"/>
              <a:cs typeface="Arial" charset="0"/>
            </a:endParaRPr>
          </a:p>
        </p:txBody>
      </p:sp>
    </p:spTree>
    <p:extLst>
      <p:ext uri="{BB962C8B-B14F-4D97-AF65-F5344CB8AC3E}">
        <p14:creationId xmlns:p14="http://schemas.microsoft.com/office/powerpoint/2010/main" val="420189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79023" y="6230597"/>
            <a:ext cx="2664296"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www.testingweek.eu</a:t>
            </a:r>
          </a:p>
          <a:p>
            <a:pPr algn="ctr"/>
            <a:r>
              <a:rPr lang="en-GB" sz="1200" b="1" dirty="0">
                <a:solidFill>
                  <a:schemeClr val="bg1"/>
                </a:solidFill>
                <a:latin typeface="Arial" panose="020B0604020202020204" pitchFamily="34" charset="0"/>
                <a:cs typeface="Arial" panose="020B0604020202020204" pitchFamily="34" charset="0"/>
              </a:rPr>
              <a:t>www.hiveurope.eu </a:t>
            </a:r>
          </a:p>
        </p:txBody>
      </p:sp>
      <p:sp>
        <p:nvSpPr>
          <p:cNvPr id="9" name="Rectangle 2"/>
          <p:cNvSpPr>
            <a:spLocks noGrp="1" noChangeArrowheads="1"/>
          </p:cNvSpPr>
          <p:nvPr>
            <p:ph type="title"/>
          </p:nvPr>
        </p:nvSpPr>
        <p:spPr>
          <a:xfrm>
            <a:off x="3684000" y="72000"/>
            <a:ext cx="6840000" cy="1080000"/>
          </a:xfrm>
        </p:spPr>
        <p:txBody>
          <a:bodyPr>
            <a:normAutofit fontScale="90000"/>
          </a:bodyPr>
          <a:lstStyle/>
          <a:p>
            <a:pPr algn="ctr" eaLnBrk="1" hangingPunct="1">
              <a:defRPr/>
            </a:pPr>
            <a:r>
              <a:rPr lang="en-GB" sz="3600" dirty="0"/>
              <a:t>Situation of HIV in Europe</a:t>
            </a:r>
            <a:br>
              <a:rPr lang="en-GB" b="1" dirty="0">
                <a:solidFill>
                  <a:srgbClr val="1D4EA2"/>
                </a:solidFill>
                <a:latin typeface="Arial" panose="020B0604020202020204" pitchFamily="34" charset="0"/>
                <a:cs typeface="Arial" panose="020B0604020202020204" pitchFamily="34" charset="0"/>
              </a:rPr>
            </a:br>
            <a:r>
              <a:rPr lang="en-GB" sz="2200" dirty="0"/>
              <a:t>HIV Infections </a:t>
            </a:r>
            <a:r>
              <a:rPr lang="en-GB" sz="2200" dirty="0">
                <a:solidFill>
                  <a:srgbClr val="009640"/>
                </a:solidFill>
              </a:rPr>
              <a:t>Diagnosed</a:t>
            </a:r>
            <a:r>
              <a:rPr lang="en-GB" sz="2200" dirty="0"/>
              <a:t> in 2017  </a:t>
            </a:r>
            <a:br>
              <a:rPr lang="en-GB" sz="2200" dirty="0"/>
            </a:br>
            <a:r>
              <a:rPr lang="en-GB" sz="2200" dirty="0"/>
              <a:t>WHO European Region</a:t>
            </a:r>
          </a:p>
        </p:txBody>
      </p:sp>
      <p:graphicFrame>
        <p:nvGraphicFramePr>
          <p:cNvPr id="11" name="Group 64"/>
          <p:cNvGraphicFramePr>
            <a:graphicFrameLocks noGrp="1"/>
          </p:cNvGraphicFramePr>
          <p:nvPr>
            <p:extLst>
              <p:ext uri="{D42A27DB-BD31-4B8C-83A1-F6EECF244321}">
                <p14:modId xmlns:p14="http://schemas.microsoft.com/office/powerpoint/2010/main" val="2341130374"/>
              </p:ext>
            </p:extLst>
          </p:nvPr>
        </p:nvGraphicFramePr>
        <p:xfrm>
          <a:off x="2623457" y="1152000"/>
          <a:ext cx="8556172" cy="3712911"/>
        </p:xfrm>
        <a:graphic>
          <a:graphicData uri="http://schemas.openxmlformats.org/drawingml/2006/table">
            <a:tbl>
              <a:tblPr/>
              <a:tblGrid>
                <a:gridCol w="3514579">
                  <a:extLst>
                    <a:ext uri="{9D8B030D-6E8A-4147-A177-3AD203B41FA5}">
                      <a16:colId xmlns:a16="http://schemas.microsoft.com/office/drawing/2014/main" val="20000"/>
                    </a:ext>
                  </a:extLst>
                </a:gridCol>
                <a:gridCol w="1462543">
                  <a:extLst>
                    <a:ext uri="{9D8B030D-6E8A-4147-A177-3AD203B41FA5}">
                      <a16:colId xmlns:a16="http://schemas.microsoft.com/office/drawing/2014/main" val="20001"/>
                    </a:ext>
                  </a:extLst>
                </a:gridCol>
                <a:gridCol w="1119096">
                  <a:extLst>
                    <a:ext uri="{9D8B030D-6E8A-4147-A177-3AD203B41FA5}">
                      <a16:colId xmlns:a16="http://schemas.microsoft.com/office/drawing/2014/main" val="20002"/>
                    </a:ext>
                  </a:extLst>
                </a:gridCol>
                <a:gridCol w="1171867">
                  <a:extLst>
                    <a:ext uri="{9D8B030D-6E8A-4147-A177-3AD203B41FA5}">
                      <a16:colId xmlns:a16="http://schemas.microsoft.com/office/drawing/2014/main" val="20003"/>
                    </a:ext>
                  </a:extLst>
                </a:gridCol>
                <a:gridCol w="1288087">
                  <a:extLst>
                    <a:ext uri="{9D8B030D-6E8A-4147-A177-3AD203B41FA5}">
                      <a16:colId xmlns:a16="http://schemas.microsoft.com/office/drawing/2014/main" val="20004"/>
                    </a:ext>
                  </a:extLst>
                </a:gridCol>
              </a:tblGrid>
              <a:tr h="7683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1" kern="1200" dirty="0">
                          <a:solidFill>
                            <a:schemeClr val="bg1"/>
                          </a:solidFill>
                          <a:latin typeface="Arial" pitchFamily="34" charset="0"/>
                          <a:ea typeface="+mn-ea"/>
                          <a:cs typeface="Arial" pitchFamily="34" charset="0"/>
                        </a:rPr>
                        <a:t>Characteristics of cases</a:t>
                      </a:r>
                    </a:p>
                  </a:txBody>
                  <a:tcPr marL="9525" marR="9525" marT="9525" marB="0" anchor="ctr" horzOverflow="overflow">
                    <a:lnL>
                      <a:noFill/>
                    </a:lnL>
                    <a:lnR>
                      <a:noFill/>
                    </a:lnR>
                    <a:lnT>
                      <a:noFill/>
                    </a:lnT>
                    <a:lnB>
                      <a:noFill/>
                    </a:lnB>
                    <a:lnTlToBr>
                      <a:noFill/>
                    </a:lnTlToBr>
                    <a:lnBlToTr>
                      <a:noFill/>
                    </a:lnBlToTr>
                    <a:solidFill>
                      <a:srgbClr val="00964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1" kern="1200" dirty="0">
                          <a:solidFill>
                            <a:schemeClr val="bg1"/>
                          </a:solidFill>
                          <a:latin typeface="Arial" pitchFamily="34" charset="0"/>
                          <a:ea typeface="+mn-ea"/>
                          <a:cs typeface="Arial" pitchFamily="34" charset="0"/>
                        </a:rPr>
                        <a:t>WHO European Region*</a:t>
                      </a:r>
                    </a:p>
                  </a:txBody>
                  <a:tcPr marL="9525" marR="9525" marT="9525" marB="0" anchor="ctr" horzOverflow="overflow">
                    <a:lnL>
                      <a:noFill/>
                    </a:lnL>
                    <a:lnR>
                      <a:noFill/>
                    </a:lnR>
                    <a:lnT>
                      <a:noFill/>
                    </a:lnT>
                    <a:lnB>
                      <a:noFill/>
                    </a:lnB>
                    <a:lnTlToBr>
                      <a:noFill/>
                    </a:lnTlToBr>
                    <a:lnBlToTr>
                      <a:noFill/>
                    </a:lnBlToTr>
                    <a:solidFill>
                      <a:srgbClr val="00964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1" kern="1200" dirty="0">
                          <a:solidFill>
                            <a:schemeClr val="bg1"/>
                          </a:solidFill>
                          <a:latin typeface="Arial" pitchFamily="34" charset="0"/>
                          <a:ea typeface="+mn-ea"/>
                          <a:cs typeface="Arial" pitchFamily="34" charset="0"/>
                        </a:rPr>
                        <a:t>West*</a:t>
                      </a:r>
                    </a:p>
                  </a:txBody>
                  <a:tcPr marL="9525" marR="9525" marT="9525" marB="0" anchor="ctr" horzOverflow="overflow">
                    <a:lnL>
                      <a:noFill/>
                    </a:lnL>
                    <a:lnR>
                      <a:noFill/>
                    </a:lnR>
                    <a:lnT>
                      <a:noFill/>
                    </a:lnT>
                    <a:lnB>
                      <a:noFill/>
                    </a:lnB>
                    <a:lnTlToBr>
                      <a:noFill/>
                    </a:lnTlToBr>
                    <a:lnBlToTr>
                      <a:noFill/>
                    </a:lnBlToTr>
                    <a:solidFill>
                      <a:srgbClr val="00964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1" kern="1200" dirty="0">
                          <a:solidFill>
                            <a:schemeClr val="bg1"/>
                          </a:solidFill>
                          <a:latin typeface="Arial" pitchFamily="34" charset="0"/>
                          <a:ea typeface="+mn-ea"/>
                          <a:cs typeface="Arial" pitchFamily="34" charset="0"/>
                        </a:rPr>
                        <a:t>Centre*</a:t>
                      </a:r>
                    </a:p>
                  </a:txBody>
                  <a:tcPr marL="9525" marR="9525" marT="9525" marB="0" anchor="ctr" horzOverflow="overflow">
                    <a:lnL>
                      <a:noFill/>
                    </a:lnL>
                    <a:lnR>
                      <a:noFill/>
                    </a:lnR>
                    <a:lnT>
                      <a:noFill/>
                    </a:lnT>
                    <a:lnB>
                      <a:noFill/>
                    </a:lnB>
                    <a:lnTlToBr>
                      <a:noFill/>
                    </a:lnTlToBr>
                    <a:lnBlToTr>
                      <a:noFill/>
                    </a:lnBlToTr>
                    <a:solidFill>
                      <a:srgbClr val="00964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1" kern="1200" dirty="0">
                          <a:solidFill>
                            <a:schemeClr val="bg1"/>
                          </a:solidFill>
                          <a:latin typeface="Arial" pitchFamily="34" charset="0"/>
                          <a:ea typeface="+mn-ea"/>
                          <a:cs typeface="Arial" pitchFamily="34" charset="0"/>
                        </a:rPr>
                        <a:t>East</a:t>
                      </a:r>
                    </a:p>
                  </a:txBody>
                  <a:tcPr marL="9525" marR="9525" marT="9525" marB="0" anchor="ctr" horzOverflow="overflow">
                    <a:lnL>
                      <a:noFill/>
                    </a:lnL>
                    <a:lnR>
                      <a:noFill/>
                    </a:lnR>
                    <a:lnT>
                      <a:noFill/>
                    </a:lnT>
                    <a:lnB>
                      <a:noFill/>
                    </a:lnB>
                    <a:lnTlToBr>
                      <a:noFill/>
                    </a:lnTlToBr>
                    <a:lnBlToTr>
                      <a:noFill/>
                    </a:lnBlToTr>
                    <a:solidFill>
                      <a:srgbClr val="009640"/>
                    </a:solidFill>
                  </a:tcPr>
                </a:tc>
                <a:extLst>
                  <a:ext uri="{0D108BD9-81ED-4DB2-BD59-A6C34878D82A}">
                    <a16:rowId xmlns:a16="http://schemas.microsoft.com/office/drawing/2014/main" val="10000"/>
                  </a:ext>
                </a:extLst>
              </a:tr>
              <a:tr h="24239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Number of HIV cases </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159 420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22 354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6 205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130 861</a:t>
                      </a: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0751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Rate per 100 000 population</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20.0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6.9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3.2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51.1</a:t>
                      </a: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4239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GB" sz="1400" b="1" i="1" kern="1200" dirty="0">
                          <a:solidFill>
                            <a:schemeClr val="bg1"/>
                          </a:solidFill>
                          <a:latin typeface="Arial" pitchFamily="34" charset="0"/>
                          <a:ea typeface="+mn-ea"/>
                          <a:cs typeface="Arial" pitchFamily="34" charset="0"/>
                        </a:rPr>
                        <a:t>Percentage of cases</a:t>
                      </a:r>
                    </a:p>
                  </a:txBody>
                  <a:tcPr marL="9525" marR="9525" marT="9525" marB="0" anchor="ctr" horzOverflow="overflow">
                    <a:lnL>
                      <a:noFill/>
                    </a:lnL>
                    <a:lnR>
                      <a:noFill/>
                    </a:lnR>
                    <a:lnT>
                      <a:noFill/>
                    </a:lnT>
                    <a:lnB>
                      <a:noFill/>
                    </a:lnB>
                    <a:lnTlToBr>
                      <a:noFill/>
                    </a:lnTlToBr>
                    <a:lnBlToTr>
                      <a:noFill/>
                    </a:lnBlToTr>
                    <a:solidFill>
                      <a:srgbClr val="00964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400" b="1" i="1" u="none" strike="noStrike" cap="none" normalizeH="0" baseline="0" dirty="0">
                        <a:ln>
                          <a:noFill/>
                        </a:ln>
                        <a:solidFill>
                          <a:schemeClr val="bg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solidFill>
                      <a:srgbClr val="00964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400" b="1" i="1" u="none" strike="noStrike" cap="none" normalizeH="0" baseline="0" dirty="0">
                        <a:ln>
                          <a:noFill/>
                        </a:ln>
                        <a:solidFill>
                          <a:schemeClr val="bg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solidFill>
                      <a:srgbClr val="00964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400" b="1" i="1" u="none" strike="noStrike" cap="none" normalizeH="0" baseline="0" dirty="0">
                        <a:ln>
                          <a:noFill/>
                        </a:ln>
                        <a:solidFill>
                          <a:schemeClr val="bg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solidFill>
                      <a:srgbClr val="00964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solidFill>
                      <a:srgbClr val="009640"/>
                    </a:solidFill>
                  </a:tcPr>
                </a:tc>
                <a:extLst>
                  <a:ext uri="{0D108BD9-81ED-4DB2-BD59-A6C34878D82A}">
                    <a16:rowId xmlns:a16="http://schemas.microsoft.com/office/drawing/2014/main" val="10003"/>
                  </a:ext>
                </a:extLst>
              </a:tr>
              <a:tr h="24239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Age 15-24 years**</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9.3%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11.0%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13.7%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6.9%</a:t>
                      </a: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4239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Male-to-female ratio</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a-DK" sz="1400" kern="1200" dirty="0">
                          <a:solidFill>
                            <a:srgbClr val="7F7F7F"/>
                          </a:solidFill>
                          <a:latin typeface="Arial" pitchFamily="34" charset="0"/>
                          <a:ea typeface="+mn-ea"/>
                          <a:cs typeface="Arial" pitchFamily="34" charset="0"/>
                        </a:rPr>
                        <a:t>2.2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a-DK" sz="1400" kern="1200" dirty="0">
                          <a:solidFill>
                            <a:srgbClr val="7F7F7F"/>
                          </a:solidFill>
                          <a:latin typeface="Arial" pitchFamily="34" charset="0"/>
                          <a:ea typeface="+mn-ea"/>
                          <a:cs typeface="Arial" pitchFamily="34" charset="0"/>
                        </a:rPr>
                        <a:t>2.9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da-DK" sz="1400" kern="1200" dirty="0">
                          <a:solidFill>
                            <a:srgbClr val="7F7F7F"/>
                          </a:solidFill>
                          <a:latin typeface="Arial" pitchFamily="34" charset="0"/>
                          <a:ea typeface="+mn-ea"/>
                          <a:cs typeface="Arial" pitchFamily="34" charset="0"/>
                        </a:rPr>
                        <a:t>5.8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1.6</a:t>
                      </a: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4239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1" i="1" u="none" strike="noStrike" kern="1200" cap="none" normalizeH="0" baseline="0" dirty="0">
                          <a:ln>
                            <a:noFill/>
                          </a:ln>
                          <a:solidFill>
                            <a:schemeClr val="bg1"/>
                          </a:solidFill>
                          <a:effectLst/>
                          <a:latin typeface="Arial" pitchFamily="34" charset="0"/>
                          <a:ea typeface="+mn-ea"/>
                          <a:cs typeface="Arial" pitchFamily="34" charset="0"/>
                        </a:rPr>
                        <a:t>Transmission mode**</a:t>
                      </a:r>
                    </a:p>
                  </a:txBody>
                  <a:tcPr marL="9525" marR="9525" marT="9525" marB="0" anchor="ctr" horzOverflow="overflow">
                    <a:lnL>
                      <a:noFill/>
                    </a:lnL>
                    <a:lnR>
                      <a:noFill/>
                    </a:lnR>
                    <a:lnT>
                      <a:noFill/>
                    </a:lnT>
                    <a:lnB>
                      <a:noFill/>
                    </a:lnB>
                    <a:lnTlToBr>
                      <a:noFill/>
                    </a:lnTlToBr>
                    <a:lnBlToTr>
                      <a:noFill/>
                    </a:lnBlToTr>
                    <a:solidFill>
                      <a:srgbClr val="00964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1" u="none" strike="noStrike" kern="1200" cap="none" normalizeH="0" baseline="0" dirty="0">
                          <a:ln>
                            <a:noFill/>
                          </a:ln>
                          <a:solidFill>
                            <a:schemeClr val="bg1"/>
                          </a:solidFill>
                          <a:effectLst/>
                          <a:latin typeface="Arial" pitchFamily="34" charset="0"/>
                          <a:ea typeface="+mn-ea"/>
                          <a:cs typeface="Arial" pitchFamily="34" charset="0"/>
                        </a:rPr>
                        <a:t> </a:t>
                      </a:r>
                    </a:p>
                  </a:txBody>
                  <a:tcPr marL="0" marR="0" marT="0" marB="0" anchor="b" horzOverflow="overflow">
                    <a:lnL>
                      <a:noFill/>
                    </a:lnL>
                    <a:lnR>
                      <a:noFill/>
                    </a:lnR>
                    <a:lnT>
                      <a:noFill/>
                    </a:lnT>
                    <a:lnB>
                      <a:noFill/>
                    </a:lnB>
                    <a:lnTlToBr>
                      <a:noFill/>
                    </a:lnTlToBr>
                    <a:lnBlToTr>
                      <a:noFill/>
                    </a:lnBlToTr>
                    <a:solidFill>
                      <a:srgbClr val="00964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1" u="none" strike="noStrike" kern="1200" cap="none" normalizeH="0" baseline="0" dirty="0">
                          <a:ln>
                            <a:noFill/>
                          </a:ln>
                          <a:solidFill>
                            <a:schemeClr val="bg1"/>
                          </a:solidFill>
                          <a:effectLst/>
                          <a:latin typeface="Arial" pitchFamily="34" charset="0"/>
                          <a:ea typeface="+mn-ea"/>
                          <a:cs typeface="Arial" pitchFamily="34" charset="0"/>
                        </a:rPr>
                        <a:t> </a:t>
                      </a:r>
                    </a:p>
                  </a:txBody>
                  <a:tcPr marL="0" marR="0" marT="0" marB="0" anchor="b" horzOverflow="overflow">
                    <a:lnL>
                      <a:noFill/>
                    </a:lnL>
                    <a:lnR>
                      <a:noFill/>
                    </a:lnR>
                    <a:lnT>
                      <a:noFill/>
                    </a:lnT>
                    <a:lnB>
                      <a:noFill/>
                    </a:lnB>
                    <a:lnTlToBr>
                      <a:noFill/>
                    </a:lnTlToBr>
                    <a:lnBlToTr>
                      <a:noFill/>
                    </a:lnBlToTr>
                    <a:solidFill>
                      <a:srgbClr val="00964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1" u="none" strike="noStrike" kern="1200" cap="none" normalizeH="0" baseline="0" dirty="0">
                          <a:ln>
                            <a:noFill/>
                          </a:ln>
                          <a:solidFill>
                            <a:schemeClr val="bg1"/>
                          </a:solidFill>
                          <a:effectLst/>
                          <a:latin typeface="Arial" pitchFamily="34" charset="0"/>
                          <a:ea typeface="+mn-ea"/>
                          <a:cs typeface="Arial" pitchFamily="34" charset="0"/>
                        </a:rPr>
                        <a:t> </a:t>
                      </a:r>
                    </a:p>
                  </a:txBody>
                  <a:tcPr marL="0" marR="0" marT="0" marB="0" anchor="b" horzOverflow="overflow">
                    <a:lnL>
                      <a:noFill/>
                    </a:lnL>
                    <a:lnR>
                      <a:noFill/>
                    </a:lnR>
                    <a:lnT>
                      <a:noFill/>
                    </a:lnT>
                    <a:lnB>
                      <a:noFill/>
                    </a:lnB>
                    <a:lnTlToBr>
                      <a:noFill/>
                    </a:lnTlToBr>
                    <a:lnBlToTr>
                      <a:noFill/>
                    </a:lnBlToTr>
                    <a:solidFill>
                      <a:srgbClr val="00964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1" u="none" strike="noStrike" kern="1200" cap="none" normalizeH="0" baseline="0" dirty="0">
                          <a:ln>
                            <a:noFill/>
                          </a:ln>
                          <a:solidFill>
                            <a:schemeClr val="bg1"/>
                          </a:solidFill>
                          <a:effectLst/>
                          <a:latin typeface="Arial" pitchFamily="34" charset="0"/>
                          <a:ea typeface="+mn-ea"/>
                          <a:cs typeface="Arial" pitchFamily="34" charset="0"/>
                        </a:rPr>
                        <a:t> </a:t>
                      </a:r>
                    </a:p>
                  </a:txBody>
                  <a:tcPr marL="0" marR="0" marT="0" marB="0" anchor="b" horzOverflow="overflow">
                    <a:lnL>
                      <a:noFill/>
                    </a:lnL>
                    <a:lnR>
                      <a:noFill/>
                    </a:lnR>
                    <a:lnT>
                      <a:noFill/>
                    </a:lnT>
                    <a:lnB>
                      <a:noFill/>
                    </a:lnB>
                    <a:lnTlToBr>
                      <a:noFill/>
                    </a:lnTlToBr>
                    <a:lnBlToTr>
                      <a:noFill/>
                    </a:lnBlToTr>
                    <a:solidFill>
                      <a:srgbClr val="009640"/>
                    </a:solidFill>
                  </a:tcPr>
                </a:tc>
                <a:extLst>
                  <a:ext uri="{0D108BD9-81ED-4DB2-BD59-A6C34878D82A}">
                    <a16:rowId xmlns:a16="http://schemas.microsoft.com/office/drawing/2014/main" val="10006"/>
                  </a:ext>
                </a:extLst>
              </a:tr>
              <a:tr h="23261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Heterosexual (men)</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25.3%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16.7%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19.4%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1" kern="1200" dirty="0">
                          <a:solidFill>
                            <a:schemeClr val="bg1"/>
                          </a:solidFill>
                          <a:latin typeface="Arial" pitchFamily="34" charset="0"/>
                          <a:ea typeface="+mn-ea"/>
                          <a:cs typeface="Arial" pitchFamily="34" charset="0"/>
                        </a:rPr>
                        <a:t>33.9%</a:t>
                      </a:r>
                    </a:p>
                  </a:txBody>
                  <a:tcPr marL="0" marR="0" marT="0" marB="0" anchor="b" horzOverflow="overflow">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0007"/>
                  </a:ext>
                </a:extLst>
              </a:tr>
              <a:tr h="23261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Heterosexual (women)</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24.1%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17.5%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7.3%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1" kern="1200" dirty="0">
                          <a:solidFill>
                            <a:schemeClr val="bg1"/>
                          </a:solidFill>
                          <a:latin typeface="Arial" pitchFamily="34" charset="0"/>
                          <a:ea typeface="+mn-ea"/>
                          <a:cs typeface="Arial" pitchFamily="34" charset="0"/>
                        </a:rPr>
                        <a:t>33.7%</a:t>
                      </a:r>
                    </a:p>
                  </a:txBody>
                  <a:tcPr marL="0" marR="0" marT="0" marB="0" anchor="b" horzOverflow="overflow">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3261513844"/>
                  </a:ext>
                </a:extLst>
              </a:tr>
              <a:tr h="23261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Sex between men</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21.2%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1" kern="1200" dirty="0">
                          <a:solidFill>
                            <a:schemeClr val="bg1"/>
                          </a:solidFill>
                          <a:latin typeface="Arial" pitchFamily="34" charset="0"/>
                          <a:ea typeface="+mn-ea"/>
                          <a:cs typeface="Arial" pitchFamily="34" charset="0"/>
                        </a:rPr>
                        <a:t>39.7%</a:t>
                      </a:r>
                    </a:p>
                  </a:txBody>
                  <a:tcPr marL="0" marR="0" marT="0"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28.4%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3.9%</a:t>
                      </a: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4239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Injecting drug use</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13.0%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2.7%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2.7%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1" kern="1200" dirty="0">
                          <a:solidFill>
                            <a:schemeClr val="bg1"/>
                          </a:solidFill>
                          <a:latin typeface="Arial" pitchFamily="34" charset="0"/>
                          <a:ea typeface="+mn-ea"/>
                          <a:cs typeface="Arial" pitchFamily="34" charset="0"/>
                        </a:rPr>
                        <a:t>24.1%</a:t>
                      </a:r>
                    </a:p>
                  </a:txBody>
                  <a:tcPr marL="0" marR="0" marT="0" marB="0" anchor="b" horzOverflow="overflow">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0009"/>
                  </a:ext>
                </a:extLst>
              </a:tr>
              <a:tr h="24239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Mother-to-child</a:t>
                      </a:r>
                      <a:r>
                        <a:rPr lang="en-GB" sz="1400" kern="1200" baseline="0" dirty="0">
                          <a:solidFill>
                            <a:srgbClr val="7F7F7F"/>
                          </a:solidFill>
                          <a:latin typeface="Arial" pitchFamily="34" charset="0"/>
                          <a:ea typeface="+mn-ea"/>
                          <a:cs typeface="Arial" pitchFamily="34" charset="0"/>
                        </a:rPr>
                        <a:t> transmission</a:t>
                      </a:r>
                      <a:endParaRPr lang="en-GB" sz="1400" kern="1200" dirty="0">
                        <a:solidFill>
                          <a:srgbClr val="7F7F7F"/>
                        </a:solidFill>
                        <a:latin typeface="Arial" pitchFamily="34" charset="0"/>
                        <a:ea typeface="+mn-ea"/>
                        <a:cs typeface="Arial" pitchFamily="34"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0.7%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0.5%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0.6%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0.9%</a:t>
                      </a: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24239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GB" sz="1400" kern="1200" dirty="0">
                          <a:solidFill>
                            <a:srgbClr val="7F7F7F"/>
                          </a:solidFill>
                          <a:latin typeface="Arial" pitchFamily="34" charset="0"/>
                          <a:ea typeface="+mn-ea"/>
                          <a:cs typeface="Arial" pitchFamily="34" charset="0"/>
                        </a:rPr>
                        <a:t>Unknown</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15.4%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22.5%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41.2%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GB" sz="1400" b="0" kern="1200" dirty="0">
                          <a:solidFill>
                            <a:schemeClr val="bg1">
                              <a:lumMod val="50000"/>
                            </a:schemeClr>
                          </a:solidFill>
                          <a:latin typeface="Arial" pitchFamily="34" charset="0"/>
                          <a:ea typeface="+mn-ea"/>
                          <a:cs typeface="Arial" pitchFamily="34" charset="0"/>
                        </a:rPr>
                        <a:t>3.4%</a:t>
                      </a: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6" name="Content Placeholder 1"/>
          <p:cNvSpPr>
            <a:spLocks noGrp="1"/>
          </p:cNvSpPr>
          <p:nvPr>
            <p:ph idx="1"/>
          </p:nvPr>
        </p:nvSpPr>
        <p:spPr>
          <a:xfrm>
            <a:off x="3481543" y="4955789"/>
            <a:ext cx="6840000" cy="1152128"/>
          </a:xfrm>
        </p:spPr>
        <p:txBody>
          <a:bodyPr>
            <a:normAutofit/>
          </a:bodyPr>
          <a:lstStyle/>
          <a:p>
            <a:r>
              <a:rPr lang="en-GB" sz="1400" dirty="0"/>
              <a:t>In Western Europe, the most common reported transmission mode for HIV is sex between men (MSM)</a:t>
            </a:r>
          </a:p>
          <a:p>
            <a:r>
              <a:rPr lang="en-GB" sz="1400" dirty="0"/>
              <a:t>While in the Eastern region, the most commonly reported transmission modes are through heterosexual sex or injecting drug use. </a:t>
            </a:r>
          </a:p>
        </p:txBody>
      </p:sp>
      <p:sp>
        <p:nvSpPr>
          <p:cNvPr id="12" name="Text Box 6">
            <a:extLst>
              <a:ext uri="{FF2B5EF4-FFF2-40B4-BE49-F238E27FC236}">
                <a16:creationId xmlns:a16="http://schemas.microsoft.com/office/drawing/2014/main" id="{DE3C6033-4AFA-469B-B9BB-B14D80988364}"/>
              </a:ext>
            </a:extLst>
          </p:cNvPr>
          <p:cNvSpPr txBox="1">
            <a:spLocks noChangeArrowheads="1"/>
          </p:cNvSpPr>
          <p:nvPr/>
        </p:nvSpPr>
        <p:spPr bwMode="auto">
          <a:xfrm>
            <a:off x="1217353" y="6288074"/>
            <a:ext cx="3332172" cy="215444"/>
          </a:xfrm>
          <a:prstGeom prst="rect">
            <a:avLst/>
          </a:prstGeom>
          <a:noFill/>
          <a:ln w="9525">
            <a:noFill/>
            <a:miter lim="800000"/>
            <a:headEnd/>
            <a:tailEnd/>
          </a:ln>
        </p:spPr>
        <p:txBody>
          <a:bodyPr wrap="square">
            <a:spAutoFit/>
          </a:bodyPr>
          <a:lstStyle/>
          <a:p>
            <a:pPr algn="r">
              <a:defRPr/>
            </a:pPr>
            <a:r>
              <a:rPr lang="en-GB" sz="800" dirty="0">
                <a:solidFill>
                  <a:schemeClr val="tx1">
                    <a:lumMod val="50000"/>
                    <a:lumOff val="50000"/>
                  </a:schemeClr>
                </a:solidFill>
                <a:latin typeface="Arial" pitchFamily="34" charset="0"/>
                <a:cs typeface="Arial" pitchFamily="34" charset="0"/>
              </a:rPr>
              <a:t>ECDC 2018 HIV/AIDS Surveillance in Europe 2018-2017 data</a:t>
            </a:r>
          </a:p>
        </p:txBody>
      </p:sp>
    </p:spTree>
    <p:extLst>
      <p:ext uri="{BB962C8B-B14F-4D97-AF65-F5344CB8AC3E}">
        <p14:creationId xmlns:p14="http://schemas.microsoft.com/office/powerpoint/2010/main" val="133856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3694633" y="348458"/>
            <a:ext cx="6840000" cy="1080000"/>
          </a:xfrm>
        </p:spPr>
        <p:txBody>
          <a:bodyPr>
            <a:noAutofit/>
          </a:bodyPr>
          <a:lstStyle/>
          <a:p>
            <a:pPr>
              <a:defRPr/>
            </a:pPr>
            <a:r>
              <a:rPr lang="en-GB" sz="2800" dirty="0"/>
              <a:t>HIV infections diagnosed in the WHO European Region from</a:t>
            </a:r>
            <a:br>
              <a:rPr lang="en-GB" sz="2800" dirty="0"/>
            </a:br>
            <a:r>
              <a:rPr lang="en-GB" sz="2800" dirty="0"/>
              <a:t>2008-2017 by transmission mode</a:t>
            </a:r>
            <a:br>
              <a:rPr lang="en-GB" sz="2800" dirty="0"/>
            </a:br>
            <a:endParaRPr lang="en-GB" sz="1800" dirty="0"/>
          </a:p>
        </p:txBody>
      </p:sp>
      <p:sp>
        <p:nvSpPr>
          <p:cNvPr id="18" name="Rektangel 5"/>
          <p:cNvSpPr>
            <a:spLocks noChangeArrowheads="1"/>
          </p:cNvSpPr>
          <p:nvPr/>
        </p:nvSpPr>
        <p:spPr bwMode="auto">
          <a:xfrm>
            <a:off x="6456939" y="6568752"/>
            <a:ext cx="4211961" cy="230832"/>
          </a:xfrm>
          <a:prstGeom prst="rect">
            <a:avLst/>
          </a:prstGeom>
          <a:noFill/>
          <a:ln w="9525">
            <a:noFill/>
            <a:miter lim="800000"/>
            <a:headEnd/>
            <a:tailEnd/>
          </a:ln>
        </p:spPr>
        <p:txBody>
          <a:bodyPr wrap="square">
            <a:spAutoFit/>
          </a:bodyPr>
          <a:lstStyle/>
          <a:p>
            <a:pPr algn="r"/>
            <a:r>
              <a:rPr lang="en-GB" sz="900" dirty="0">
                <a:solidFill>
                  <a:schemeClr val="tx1">
                    <a:lumMod val="50000"/>
                    <a:lumOff val="50000"/>
                  </a:schemeClr>
                </a:solidFill>
                <a:latin typeface="Arial" pitchFamily="34" charset="0"/>
                <a:cs typeface="Arial" pitchFamily="34" charset="0"/>
              </a:rPr>
              <a:t>ECDC/WHO. HIV/AIDS surveillance in Europe. 2015. Surveillance Report 2016</a:t>
            </a:r>
          </a:p>
        </p:txBody>
      </p:sp>
      <p:pic>
        <p:nvPicPr>
          <p:cNvPr id="3" name="Picture 2">
            <a:extLst>
              <a:ext uri="{FF2B5EF4-FFF2-40B4-BE49-F238E27FC236}">
                <a16:creationId xmlns:a16="http://schemas.microsoft.com/office/drawing/2014/main" id="{40EC870C-58D9-4562-B875-6D535110FDA7}"/>
              </a:ext>
            </a:extLst>
          </p:cNvPr>
          <p:cNvPicPr>
            <a:picLocks noChangeAspect="1"/>
          </p:cNvPicPr>
          <p:nvPr/>
        </p:nvPicPr>
        <p:blipFill>
          <a:blip r:embed="rId3"/>
          <a:stretch>
            <a:fillRect/>
          </a:stretch>
        </p:blipFill>
        <p:spPr>
          <a:xfrm>
            <a:off x="1946630" y="1802786"/>
            <a:ext cx="9469171" cy="4391638"/>
          </a:xfrm>
          <a:prstGeom prst="rect">
            <a:avLst/>
          </a:prstGeom>
        </p:spPr>
      </p:pic>
      <p:sp>
        <p:nvSpPr>
          <p:cNvPr id="11" name="Text Box 6">
            <a:extLst>
              <a:ext uri="{FF2B5EF4-FFF2-40B4-BE49-F238E27FC236}">
                <a16:creationId xmlns:a16="http://schemas.microsoft.com/office/drawing/2014/main" id="{F991B429-C964-46C9-8F85-BF16829B6711}"/>
              </a:ext>
            </a:extLst>
          </p:cNvPr>
          <p:cNvSpPr txBox="1">
            <a:spLocks noChangeArrowheads="1"/>
          </p:cNvSpPr>
          <p:nvPr/>
        </p:nvSpPr>
        <p:spPr bwMode="auto">
          <a:xfrm>
            <a:off x="7892143" y="6138078"/>
            <a:ext cx="3332172" cy="215444"/>
          </a:xfrm>
          <a:prstGeom prst="rect">
            <a:avLst/>
          </a:prstGeom>
          <a:noFill/>
          <a:ln w="9525">
            <a:noFill/>
            <a:miter lim="800000"/>
            <a:headEnd/>
            <a:tailEnd/>
          </a:ln>
        </p:spPr>
        <p:txBody>
          <a:bodyPr wrap="square">
            <a:spAutoFit/>
          </a:bodyPr>
          <a:lstStyle/>
          <a:p>
            <a:pPr algn="r">
              <a:defRPr/>
            </a:pPr>
            <a:r>
              <a:rPr lang="en-GB" sz="800" dirty="0">
                <a:solidFill>
                  <a:schemeClr val="tx1">
                    <a:lumMod val="50000"/>
                    <a:lumOff val="50000"/>
                  </a:schemeClr>
                </a:solidFill>
                <a:latin typeface="Arial" pitchFamily="34" charset="0"/>
                <a:cs typeface="Arial" pitchFamily="34" charset="0"/>
              </a:rPr>
              <a:t>ECDC 2018 HIV/AIDS Surveillance in Europe 2018-2017 data</a:t>
            </a:r>
          </a:p>
        </p:txBody>
      </p:sp>
    </p:spTree>
    <p:extLst>
      <p:ext uri="{BB962C8B-B14F-4D97-AF65-F5344CB8AC3E}">
        <p14:creationId xmlns:p14="http://schemas.microsoft.com/office/powerpoint/2010/main" val="108674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pPr algn="ctr"/>
            <a:r>
              <a:rPr lang="da-DK" sz="3200" dirty="0"/>
              <a:t>The HIV treatment continuum </a:t>
            </a:r>
          </a:p>
        </p:txBody>
      </p:sp>
      <p:sp>
        <p:nvSpPr>
          <p:cNvPr id="14" name="TextBox 13"/>
          <p:cNvSpPr txBox="1"/>
          <p:nvPr/>
        </p:nvSpPr>
        <p:spPr>
          <a:xfrm>
            <a:off x="2450592" y="1281423"/>
            <a:ext cx="8903208" cy="646331"/>
          </a:xfrm>
          <a:prstGeom prst="rect">
            <a:avLst/>
          </a:prstGeom>
          <a:noFill/>
        </p:spPr>
        <p:txBody>
          <a:bodyPr wrap="square" rtlCol="0">
            <a:spAutoFit/>
          </a:bodyPr>
          <a:lstStyle/>
          <a:p>
            <a:pPr marL="285750" indent="-285750">
              <a:buFont typeface="Arial" pitchFamily="34" charset="0"/>
              <a:buChar char="•"/>
            </a:pPr>
            <a:r>
              <a:rPr lang="da-DK" dirty="0">
                <a:solidFill>
                  <a:schemeClr val="tx1">
                    <a:lumMod val="50000"/>
                    <a:lumOff val="50000"/>
                  </a:schemeClr>
                </a:solidFill>
                <a:latin typeface="Arial" pitchFamily="34" charset="0"/>
                <a:cs typeface="Arial" pitchFamily="34" charset="0"/>
              </a:rPr>
              <a:t>Example from </a:t>
            </a:r>
            <a:r>
              <a:rPr lang="da-DK" dirty="0" err="1">
                <a:solidFill>
                  <a:schemeClr val="tx1">
                    <a:lumMod val="50000"/>
                    <a:lumOff val="50000"/>
                  </a:schemeClr>
                </a:solidFill>
                <a:latin typeface="Arial" pitchFamily="34" charset="0"/>
                <a:cs typeface="Arial" pitchFamily="34" charset="0"/>
              </a:rPr>
              <a:t>Belgium</a:t>
            </a:r>
            <a:r>
              <a:rPr lang="da-DK" dirty="0">
                <a:solidFill>
                  <a:schemeClr val="tx1">
                    <a:lumMod val="50000"/>
                    <a:lumOff val="50000"/>
                  </a:schemeClr>
                </a:solidFill>
                <a:latin typeface="Arial" pitchFamily="34" charset="0"/>
                <a:cs typeface="Arial" pitchFamily="34" charset="0"/>
              </a:rPr>
              <a:t>, showing ART uptake, retention in care and treatment success</a:t>
            </a:r>
          </a:p>
        </p:txBody>
      </p:sp>
      <p:sp>
        <p:nvSpPr>
          <p:cNvPr id="16" name="Rektangel 5"/>
          <p:cNvSpPr>
            <a:spLocks noChangeArrowheads="1"/>
          </p:cNvSpPr>
          <p:nvPr/>
        </p:nvSpPr>
        <p:spPr bwMode="auto">
          <a:xfrm>
            <a:off x="5230008" y="5973416"/>
            <a:ext cx="6084168" cy="369332"/>
          </a:xfrm>
          <a:prstGeom prst="rect">
            <a:avLst/>
          </a:prstGeom>
          <a:noFill/>
          <a:ln w="9525">
            <a:noFill/>
            <a:miter lim="800000"/>
            <a:headEnd/>
            <a:tailEnd/>
          </a:ln>
        </p:spPr>
        <p:txBody>
          <a:bodyPr wrap="square">
            <a:spAutoFit/>
          </a:bodyPr>
          <a:lstStyle/>
          <a:p>
            <a:pPr algn="r"/>
            <a:r>
              <a:rPr lang="en-US" sz="900" dirty="0">
                <a:solidFill>
                  <a:prstClr val="black">
                    <a:lumMod val="50000"/>
                    <a:lumOff val="50000"/>
                  </a:prstClr>
                </a:solidFill>
                <a:latin typeface="Arial" pitchFamily="34" charset="0"/>
                <a:cs typeface="Arial" pitchFamily="34" charset="0"/>
              </a:rPr>
              <a:t> Van </a:t>
            </a:r>
            <a:r>
              <a:rPr lang="en-US" sz="900" dirty="0" err="1">
                <a:solidFill>
                  <a:prstClr val="black">
                    <a:lumMod val="50000"/>
                    <a:lumOff val="50000"/>
                  </a:prstClr>
                </a:solidFill>
                <a:latin typeface="Arial" pitchFamily="34" charset="0"/>
                <a:cs typeface="Arial" pitchFamily="34" charset="0"/>
              </a:rPr>
              <a:t>Beckhoven</a:t>
            </a:r>
            <a:r>
              <a:rPr lang="en-US" sz="900" dirty="0">
                <a:solidFill>
                  <a:prstClr val="black">
                    <a:lumMod val="50000"/>
                    <a:lumOff val="50000"/>
                  </a:prstClr>
                </a:solidFill>
                <a:latin typeface="Arial" pitchFamily="34" charset="0"/>
                <a:cs typeface="Arial" pitchFamily="34" charset="0"/>
              </a:rPr>
              <a:t> D et al. Factors associated with the</a:t>
            </a:r>
          </a:p>
          <a:p>
            <a:pPr algn="r"/>
            <a:r>
              <a:rPr lang="en-US" sz="900" dirty="0">
                <a:solidFill>
                  <a:prstClr val="black">
                    <a:lumMod val="50000"/>
                    <a:lumOff val="50000"/>
                  </a:prstClr>
                </a:solidFill>
                <a:latin typeface="Arial" pitchFamily="34" charset="0"/>
                <a:cs typeface="Arial" pitchFamily="34" charset="0"/>
              </a:rPr>
              <a:t>continuum of care of HIV-infected patients in Belgium. J </a:t>
            </a:r>
            <a:r>
              <a:rPr lang="en-US" sz="900" dirty="0" err="1">
                <a:solidFill>
                  <a:prstClr val="black">
                    <a:lumMod val="50000"/>
                    <a:lumOff val="50000"/>
                  </a:prstClr>
                </a:solidFill>
                <a:latin typeface="Arial" pitchFamily="34" charset="0"/>
                <a:cs typeface="Arial" pitchFamily="34" charset="0"/>
              </a:rPr>
              <a:t>Int</a:t>
            </a:r>
            <a:r>
              <a:rPr lang="en-US" sz="900" dirty="0">
                <a:solidFill>
                  <a:prstClr val="black">
                    <a:lumMod val="50000"/>
                    <a:lumOff val="50000"/>
                  </a:prstClr>
                </a:solidFill>
                <a:latin typeface="Arial" pitchFamily="34" charset="0"/>
                <a:cs typeface="Arial" pitchFamily="34" charset="0"/>
              </a:rPr>
              <a:t> AIDS Soc. 2014</a:t>
            </a:r>
            <a:endParaRPr lang="en-GB" sz="900" dirty="0">
              <a:solidFill>
                <a:prstClr val="black">
                  <a:lumMod val="50000"/>
                  <a:lumOff val="50000"/>
                </a:prstClr>
              </a:solidFill>
              <a:latin typeface="Arial" pitchFamily="34" charset="0"/>
              <a:cs typeface="Arial" pitchFamily="34" charset="0"/>
            </a:endParaRPr>
          </a:p>
        </p:txBody>
      </p:sp>
      <p:graphicFrame>
        <p:nvGraphicFramePr>
          <p:cNvPr id="12" name="Diagram 11"/>
          <p:cNvGraphicFramePr>
            <a:graphicFrameLocks/>
          </p:cNvGraphicFramePr>
          <p:nvPr>
            <p:extLst>
              <p:ext uri="{D42A27DB-BD31-4B8C-83A1-F6EECF244321}">
                <p14:modId xmlns:p14="http://schemas.microsoft.com/office/powerpoint/2010/main" val="3071127155"/>
              </p:ext>
            </p:extLst>
          </p:nvPr>
        </p:nvGraphicFramePr>
        <p:xfrm>
          <a:off x="3385457" y="2249214"/>
          <a:ext cx="7750629" cy="37720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678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79023" y="6230597"/>
            <a:ext cx="2664296"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www.testingweek.eu</a:t>
            </a:r>
          </a:p>
          <a:p>
            <a:pPr algn="ctr"/>
            <a:r>
              <a:rPr lang="en-GB" sz="1200" b="1" dirty="0">
                <a:solidFill>
                  <a:schemeClr val="bg1"/>
                </a:solidFill>
                <a:latin typeface="Arial" panose="020B0604020202020204" pitchFamily="34" charset="0"/>
                <a:cs typeface="Arial" panose="020B0604020202020204" pitchFamily="34" charset="0"/>
              </a:rPr>
              <a:t>www.hiveurope.eu </a:t>
            </a:r>
          </a:p>
        </p:txBody>
      </p:sp>
      <p:sp>
        <p:nvSpPr>
          <p:cNvPr id="17" name="Titel 1"/>
          <p:cNvSpPr>
            <a:spLocks noGrp="1"/>
          </p:cNvSpPr>
          <p:nvPr>
            <p:ph type="title"/>
          </p:nvPr>
        </p:nvSpPr>
        <p:spPr>
          <a:xfrm>
            <a:off x="2438400" y="261174"/>
            <a:ext cx="9290304" cy="1081087"/>
          </a:xfrm>
        </p:spPr>
        <p:txBody>
          <a:bodyPr>
            <a:normAutofit/>
          </a:bodyPr>
          <a:lstStyle/>
          <a:p>
            <a:pPr algn="ctr" eaLnBrk="1" hangingPunct="1"/>
            <a:r>
              <a:rPr lang="en-GB" sz="3600" dirty="0">
                <a:latin typeface="Arial" charset="0"/>
                <a:cs typeface="Arial" charset="0"/>
              </a:rPr>
              <a:t>Know your HIV epidemic</a:t>
            </a:r>
            <a:br>
              <a:rPr lang="en-GB" sz="3600" dirty="0">
                <a:latin typeface="Arial" charset="0"/>
                <a:cs typeface="Arial" charset="0"/>
              </a:rPr>
            </a:br>
            <a:r>
              <a:rPr lang="en-GB" sz="2200" dirty="0">
                <a:solidFill>
                  <a:srgbClr val="F50909"/>
                </a:solidFill>
                <a:latin typeface="Arial" charset="0"/>
                <a:cs typeface="Arial" charset="0"/>
              </a:rPr>
              <a:t>Template slide for national data</a:t>
            </a:r>
          </a:p>
        </p:txBody>
      </p:sp>
      <p:sp>
        <p:nvSpPr>
          <p:cNvPr id="18" name="Pladsholder til indhold 2"/>
          <p:cNvSpPr>
            <a:spLocks noGrp="1"/>
          </p:cNvSpPr>
          <p:nvPr>
            <p:ph idx="1"/>
          </p:nvPr>
        </p:nvSpPr>
        <p:spPr>
          <a:xfrm>
            <a:off x="2243328" y="1342261"/>
            <a:ext cx="9387840" cy="4922015"/>
          </a:xfrm>
        </p:spPr>
        <p:txBody>
          <a:bodyPr>
            <a:normAutofit/>
          </a:bodyPr>
          <a:lstStyle/>
          <a:p>
            <a:pPr marL="0" indent="0">
              <a:buNone/>
              <a:defRPr/>
            </a:pPr>
            <a:r>
              <a:rPr lang="en-GB" sz="1800" dirty="0"/>
              <a:t>Populate this slide with the below:</a:t>
            </a:r>
          </a:p>
          <a:p>
            <a:pPr>
              <a:defRPr/>
            </a:pPr>
            <a:r>
              <a:rPr lang="en-GB" sz="1800" i="1" dirty="0"/>
              <a:t>Number of new diagnoses per year</a:t>
            </a:r>
            <a:endParaRPr lang="da-DK" sz="1800" i="1" dirty="0"/>
          </a:p>
          <a:p>
            <a:pPr>
              <a:defRPr/>
            </a:pPr>
            <a:r>
              <a:rPr lang="en-GB" sz="1800" i="1" dirty="0"/>
              <a:t>Total number of people living with HIV (PLHIV)</a:t>
            </a:r>
          </a:p>
          <a:p>
            <a:pPr lvl="1">
              <a:defRPr/>
            </a:pPr>
            <a:r>
              <a:rPr lang="en-GB" sz="1600" i="1" dirty="0"/>
              <a:t>PLHIV in need of treatment on ART</a:t>
            </a:r>
            <a:endParaRPr lang="da-DK" sz="1600" i="1" dirty="0"/>
          </a:p>
          <a:p>
            <a:pPr>
              <a:defRPr/>
            </a:pPr>
            <a:r>
              <a:rPr lang="da-DK" sz="1800" i="1" dirty="0"/>
              <a:t>Key populations at higher risk of HIV</a:t>
            </a:r>
          </a:p>
          <a:p>
            <a:pPr>
              <a:defRPr/>
            </a:pPr>
            <a:r>
              <a:rPr lang="en-GB" sz="1800" i="1" dirty="0"/>
              <a:t>Geographical spread</a:t>
            </a:r>
            <a:endParaRPr lang="da-DK" sz="1800" i="1" dirty="0"/>
          </a:p>
          <a:p>
            <a:pPr>
              <a:defRPr/>
            </a:pPr>
            <a:r>
              <a:rPr lang="en-GB" sz="1800" i="1" dirty="0"/>
              <a:t>Time trends</a:t>
            </a:r>
          </a:p>
          <a:p>
            <a:pPr eaLnBrk="1" hangingPunct="1">
              <a:defRPr/>
            </a:pPr>
            <a:r>
              <a:rPr lang="en-GB" sz="1800" i="1" dirty="0"/>
              <a:t>National HIV testing guidelines</a:t>
            </a:r>
          </a:p>
          <a:p>
            <a:pPr eaLnBrk="1" hangingPunct="1">
              <a:defRPr/>
            </a:pPr>
            <a:r>
              <a:rPr lang="en-GB" sz="1800" i="1" dirty="0"/>
              <a:t>Useful resources:</a:t>
            </a:r>
          </a:p>
          <a:p>
            <a:pPr lvl="1">
              <a:defRPr/>
            </a:pPr>
            <a:r>
              <a:rPr lang="en-GB" sz="1600" i="1" dirty="0">
                <a:hlinkClick r:id="rId3"/>
              </a:rPr>
              <a:t>ECDC/WHO</a:t>
            </a:r>
            <a:r>
              <a:rPr lang="en-GB" sz="1600" i="1" dirty="0"/>
              <a:t>: HIV/AIDS surveillance in Europe. 2017 data</a:t>
            </a:r>
            <a:r>
              <a:rPr lang="en-GB" sz="1600" i="1" dirty="0">
                <a:solidFill>
                  <a:schemeClr val="tx1">
                    <a:lumMod val="50000"/>
                    <a:lumOff val="50000"/>
                  </a:schemeClr>
                </a:solidFill>
              </a:rPr>
              <a:t>. Surveillance Report</a:t>
            </a:r>
            <a:r>
              <a:rPr lang="en-GB" sz="1600" i="1" dirty="0"/>
              <a:t> (2018)</a:t>
            </a:r>
          </a:p>
          <a:p>
            <a:pPr lvl="1">
              <a:defRPr/>
            </a:pPr>
            <a:r>
              <a:rPr lang="en-GB" sz="1600" i="1" dirty="0">
                <a:hlinkClick r:id="rId4"/>
              </a:rPr>
              <a:t>ECDC</a:t>
            </a:r>
            <a:r>
              <a:rPr lang="en-GB" sz="1600" i="1" dirty="0"/>
              <a:t>: Public health guidance on HIV, hepatitis B and C testing in the EU/EEA (2018)</a:t>
            </a:r>
          </a:p>
          <a:p>
            <a:pPr lvl="1" eaLnBrk="1" hangingPunct="1">
              <a:defRPr/>
            </a:pPr>
            <a:r>
              <a:rPr lang="en-GB" sz="1600" i="1" dirty="0">
                <a:hlinkClick r:id="rId5"/>
              </a:rPr>
              <a:t>WHO</a:t>
            </a:r>
            <a:r>
              <a:rPr lang="en-GB" sz="1600" i="1" dirty="0"/>
              <a:t>: Consolidated Guidelines on HIV Testing Services (2015)</a:t>
            </a:r>
          </a:p>
        </p:txBody>
      </p:sp>
    </p:spTree>
    <p:extLst>
      <p:ext uri="{BB962C8B-B14F-4D97-AF65-F5344CB8AC3E}">
        <p14:creationId xmlns:p14="http://schemas.microsoft.com/office/powerpoint/2010/main" val="32433114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600" dirty="0">
            <a:solidFill>
              <a:schemeClr val="bg1">
                <a:lumMod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1113</TotalTime>
  <Words>5468</Words>
  <Application>Microsoft Office PowerPoint</Application>
  <PresentationFormat>Widescreen</PresentationFormat>
  <Paragraphs>629</Paragraphs>
  <Slides>55</Slides>
  <Notes>55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Office Theme</vt:lpstr>
      <vt:lpstr>Dossier of Evidence  Why is it necessary to scale up HIV testing in Europe?</vt:lpstr>
      <vt:lpstr>Content</vt:lpstr>
      <vt:lpstr>Know your HIV epidemic: the situation of HIV in Europe</vt:lpstr>
      <vt:lpstr>PowerPoint Presentation</vt:lpstr>
      <vt:lpstr>PowerPoint Presentation</vt:lpstr>
      <vt:lpstr>Situation of HIV in Europe HIV Infections Diagnosed in 2017   WHO European Region</vt:lpstr>
      <vt:lpstr>HIV infections diagnosed in the WHO European Region from 2008-2017 by transmission mode </vt:lpstr>
      <vt:lpstr>The HIV treatment continuum </vt:lpstr>
      <vt:lpstr>Know your HIV epidemic Template slide for national data</vt:lpstr>
      <vt:lpstr>Late Diagnosis of HIV Infection</vt:lpstr>
      <vt:lpstr> What does late diagnosis/ presentation for HIV care mean?</vt:lpstr>
      <vt:lpstr>Late Diagnosis in Europe</vt:lpstr>
      <vt:lpstr>Late Diagnosis in Europe</vt:lpstr>
      <vt:lpstr>Late diagnosis of HIV infection Template slide for national data</vt:lpstr>
      <vt:lpstr>Characteristics of Persons  with Late HIV Diagnosis</vt:lpstr>
      <vt:lpstr>Characteristics of Persons  with Late Diagnosis </vt:lpstr>
      <vt:lpstr>Characteristics of Persons  with Late Diagnosis</vt:lpstr>
      <vt:lpstr>Consequences of Late Diagnosis</vt:lpstr>
      <vt:lpstr>Consequences of Late Diagnosis</vt:lpstr>
      <vt:lpstr>Consequences of Late Diagnosis Increased morbidity and mortality </vt:lpstr>
      <vt:lpstr>Consequences of Late Diagnosis Increased morbidity and mortality </vt:lpstr>
      <vt:lpstr>Benefits of Early Diagnosis</vt:lpstr>
      <vt:lpstr>Consequences of Late Diagnosis Increased transmission of HIV</vt:lpstr>
      <vt:lpstr>Benefits of Early Diagnosis Cost-effectiveness of HIV testing</vt:lpstr>
      <vt:lpstr>Benefits of Early Diagnosis Cost-effectiveness of HIV testing</vt:lpstr>
      <vt:lpstr>Benefits of Early Diagnosis Cost-effectiveness of HIV testing</vt:lpstr>
      <vt:lpstr>PowerPoint Presentation</vt:lpstr>
      <vt:lpstr>Barriers to HIV Testing</vt:lpstr>
      <vt:lpstr>Barriers to HIV Testing</vt:lpstr>
      <vt:lpstr>PowerPoint Presentation</vt:lpstr>
      <vt:lpstr>Barriers to offer HIV Testing Healthcare Provider Level </vt:lpstr>
      <vt:lpstr>PowerPoint Presentation</vt:lpstr>
      <vt:lpstr>Barriers to HIV testing Laws and policy system/enabling legal and social environments for MSM (men who have sex with men)</vt:lpstr>
      <vt:lpstr>Barriers to HIV testing Template slide on country data</vt:lpstr>
      <vt:lpstr>Overcoming Barriers to HIV testing</vt:lpstr>
      <vt:lpstr>Overcoming Barriers  Implementation of national HIV testing guidelines</vt:lpstr>
      <vt:lpstr>Overcoming Barriers  Implementation of National HIV Testing Guidelines</vt:lpstr>
      <vt:lpstr>Overcoming Barriers  Implementation of National HIV Testing Guidelines</vt:lpstr>
      <vt:lpstr>Overcoming Barriers Outreach to populations at higher risk of HIV</vt:lpstr>
      <vt:lpstr>Overcoming Barriers Outreach to populations at higher risk</vt:lpstr>
      <vt:lpstr>PowerPoint Presentation</vt:lpstr>
      <vt:lpstr>Approaches to Testing Complimentary Testing is Effective</vt:lpstr>
      <vt:lpstr>Overcoming Barriers  Indicator Condition Guided HIV testing</vt:lpstr>
      <vt:lpstr>PowerPoint Presentation</vt:lpstr>
      <vt:lpstr>PowerPoint Presentation</vt:lpstr>
      <vt:lpstr>Monitoring and Evaluation</vt:lpstr>
      <vt:lpstr>Monitoring and Evaluation</vt:lpstr>
      <vt:lpstr>Monitoring and Evaluation Examples of indicators to assess  local HIV testing initiatives using FACTS criteria</vt:lpstr>
      <vt:lpstr>Monitoring and Evaluation Monitoring integrated national testing strategies or programmes for HBV, HCV and HIV</vt:lpstr>
      <vt:lpstr>Monitoring and Evaluation Examples of indicators for monitoring at national level</vt:lpstr>
      <vt:lpstr>Monitoring and Evaluation  Template slide on country data</vt:lpstr>
      <vt:lpstr>Conclusions</vt:lpstr>
      <vt:lpstr>Conclusions</vt:lpstr>
      <vt:lpstr>Conclusions</vt:lpstr>
      <vt:lpstr>Examples of Efforts to Scale Up  HIV 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HIV-Hepatitis Testing Week 2017 Results from the 2017 evaluation</dc:title>
  <dc:creator>Lauren Nicolas Combs</dc:creator>
  <cp:lastModifiedBy>Lauren Combs</cp:lastModifiedBy>
  <cp:revision>175</cp:revision>
  <dcterms:created xsi:type="dcterms:W3CDTF">2018-04-11T09:44:03Z</dcterms:created>
  <dcterms:modified xsi:type="dcterms:W3CDTF">2019-11-14T10:45:06Z</dcterms:modified>
</cp:coreProperties>
</file>